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510" r:id="rId2"/>
    <p:sldId id="511" r:id="rId3"/>
    <p:sldId id="513" r:id="rId4"/>
    <p:sldId id="508" r:id="rId5"/>
    <p:sldId id="517" r:id="rId6"/>
    <p:sldId id="518" r:id="rId7"/>
    <p:sldId id="520" r:id="rId8"/>
    <p:sldId id="521" r:id="rId9"/>
    <p:sldId id="522" r:id="rId10"/>
    <p:sldId id="523" r:id="rId11"/>
    <p:sldId id="505" r:id="rId12"/>
    <p:sldId id="533" r:id="rId13"/>
    <p:sldId id="524" r:id="rId14"/>
    <p:sldId id="534" r:id="rId15"/>
    <p:sldId id="526" r:id="rId16"/>
    <p:sldId id="527" r:id="rId17"/>
    <p:sldId id="528" r:id="rId18"/>
    <p:sldId id="535" r:id="rId19"/>
    <p:sldId id="536" r:id="rId20"/>
    <p:sldId id="537" r:id="rId21"/>
    <p:sldId id="540" r:id="rId22"/>
    <p:sldId id="541" r:id="rId23"/>
    <p:sldId id="531" r:id="rId24"/>
    <p:sldId id="542" r:id="rId25"/>
    <p:sldId id="543" r:id="rId26"/>
    <p:sldId id="544" r:id="rId27"/>
    <p:sldId id="545" r:id="rId28"/>
    <p:sldId id="546" r:id="rId29"/>
    <p:sldId id="547" r:id="rId30"/>
    <p:sldId id="549" r:id="rId31"/>
    <p:sldId id="548" r:id="rId32"/>
    <p:sldId id="465" r:id="rId33"/>
    <p:sldId id="550" r:id="rId34"/>
    <p:sldId id="532" r:id="rId35"/>
    <p:sldId id="551" r:id="rId36"/>
    <p:sldId id="552" r:id="rId37"/>
    <p:sldId id="318" r:id="rId38"/>
  </p:sldIdLst>
  <p:sldSz cx="9144000" cy="5143500" type="screen16x9"/>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894" userDrawn="1">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CC0066"/>
    <a:srgbClr val="0000CC"/>
    <a:srgbClr val="FD9100"/>
    <a:srgbClr val="D78668"/>
    <a:srgbClr val="D88769"/>
    <a:srgbClr val="BED8E2"/>
    <a:srgbClr val="0083B4"/>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973" autoAdjust="0"/>
    <p:restoredTop sz="94843" autoAdjust="0"/>
  </p:normalViewPr>
  <p:slideViewPr>
    <p:cSldViewPr>
      <p:cViewPr>
        <p:scale>
          <a:sx n="80" d="100"/>
          <a:sy n="80" d="100"/>
        </p:scale>
        <p:origin x="-852" y="-246"/>
      </p:cViewPr>
      <p:guideLst>
        <p:guide orient="horz" pos="894"/>
        <p:guide pos="2880"/>
      </p:guideLst>
    </p:cSldViewPr>
  </p:slideViewPr>
  <p:outlineViewPr>
    <p:cViewPr>
      <p:scale>
        <a:sx n="33" d="100"/>
        <a:sy n="33" d="100"/>
      </p:scale>
      <p:origin x="0" y="-1176"/>
    </p:cViewPr>
  </p:outlineViewPr>
  <p:notesTextViewPr>
    <p:cViewPr>
      <p:scale>
        <a:sx n="75" d="100"/>
        <a:sy n="75" d="100"/>
      </p:scale>
      <p:origin x="0" y="0"/>
    </p:cViewPr>
  </p:notesTextViewPr>
  <p:sorterViewPr>
    <p:cViewPr>
      <p:scale>
        <a:sx n="186" d="100"/>
        <a:sy n="186" d="100"/>
      </p:scale>
      <p:origin x="0" y="1728"/>
    </p:cViewPr>
  </p:sorterViewPr>
  <p:notesViewPr>
    <p:cSldViewPr>
      <p:cViewPr varScale="1">
        <p:scale>
          <a:sx n="75" d="100"/>
          <a:sy n="75" d="100"/>
        </p:scale>
        <p:origin x="2938"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63487F-E28B-4685-864F-54C62DBCF6BF}" type="doc">
      <dgm:prSet loTypeId="urn:microsoft.com/office/officeart/2005/8/layout/process2" loCatId="process" qsTypeId="urn:microsoft.com/office/officeart/2005/8/quickstyle/simple1" qsCatId="simple" csTypeId="urn:microsoft.com/office/officeart/2005/8/colors/accent2_1" csCatId="accent2" phldr="1"/>
      <dgm:spPr/>
      <dgm:t>
        <a:bodyPr/>
        <a:lstStyle/>
        <a:p>
          <a:endParaRPr lang="zh-CN" altLang="en-US"/>
        </a:p>
      </dgm:t>
    </dgm:pt>
    <dgm:pt modelId="{9CCCD32F-EFAF-4198-AAF2-6E5B08698933}">
      <dgm:prSet custT="1"/>
      <dgm:spPr/>
      <dgm:t>
        <a:bodyPr/>
        <a:lstStyle/>
        <a:p>
          <a:pPr algn="ctr" rtl="0"/>
          <a:r>
            <a:rPr lang="zh-CN" sz="1800" smtClean="0"/>
            <a:t>对于</a:t>
          </a:r>
          <a:r>
            <a:rPr lang="zh-CN" sz="1800" b="1" smtClean="0"/>
            <a:t>不同模型的数据集</a:t>
          </a:r>
          <a:r>
            <a:rPr lang="zh-CN" sz="1800" smtClean="0"/>
            <a:t>分别使用</a:t>
          </a:r>
          <a:endParaRPr lang="en-US" altLang="zh-CN" sz="1800" smtClean="0"/>
        </a:p>
        <a:p>
          <a:pPr algn="ctr" rtl="0"/>
          <a:r>
            <a:rPr lang="zh-CN" sz="1800" b="1" smtClean="0"/>
            <a:t>扩散映射、</a:t>
          </a:r>
          <a:r>
            <a:rPr lang="en-US" sz="1800" b="1" smtClean="0"/>
            <a:t>PCA</a:t>
          </a:r>
          <a:r>
            <a:rPr lang="zh-CN" sz="1800" b="0" smtClean="0"/>
            <a:t>和</a:t>
          </a:r>
          <a:r>
            <a:rPr lang="en-US" sz="1800" b="1" smtClean="0"/>
            <a:t>KPCA</a:t>
          </a:r>
        </a:p>
        <a:p>
          <a:pPr algn="ctr" rtl="0"/>
          <a:r>
            <a:rPr lang="zh-CN" sz="1800" smtClean="0"/>
            <a:t>进行降维</a:t>
          </a:r>
          <a:endParaRPr lang="zh-CN" sz="1800"/>
        </a:p>
      </dgm:t>
    </dgm:pt>
    <dgm:pt modelId="{F1B54F87-10A3-4A86-9EDF-1795D25EA798}" type="parTrans" cxnId="{E25850DD-EBF2-4B22-8134-E58940126CE1}">
      <dgm:prSet/>
      <dgm:spPr/>
      <dgm:t>
        <a:bodyPr/>
        <a:lstStyle/>
        <a:p>
          <a:endParaRPr lang="zh-CN" altLang="en-US"/>
        </a:p>
      </dgm:t>
    </dgm:pt>
    <dgm:pt modelId="{CD3CAA41-20CB-4D89-BC6D-C8F856F06C24}" type="sibTrans" cxnId="{E25850DD-EBF2-4B22-8134-E58940126CE1}">
      <dgm:prSet/>
      <dgm:spPr/>
      <dgm:t>
        <a:bodyPr/>
        <a:lstStyle/>
        <a:p>
          <a:endParaRPr lang="zh-CN" altLang="en-US"/>
        </a:p>
      </dgm:t>
    </dgm:pt>
    <dgm:pt modelId="{A901F431-0BBE-49E0-B7E9-697F33A91152}">
      <dgm:prSet custT="1"/>
      <dgm:spPr/>
      <dgm:t>
        <a:bodyPr/>
        <a:lstStyle/>
        <a:p>
          <a:pPr algn="ctr" rtl="0"/>
          <a:r>
            <a:rPr lang="zh-CN" sz="1800" smtClean="0"/>
            <a:t>对于降维后的数据，使用</a:t>
          </a:r>
          <a:r>
            <a:rPr lang="en-US" sz="1800" smtClean="0"/>
            <a:t>K-Means</a:t>
          </a:r>
          <a:r>
            <a:rPr lang="zh-CN" sz="1800" smtClean="0"/>
            <a:t>算法进行分类；</a:t>
          </a:r>
          <a:endParaRPr lang="zh-CN" sz="1800"/>
        </a:p>
      </dgm:t>
    </dgm:pt>
    <dgm:pt modelId="{E06DC499-26DB-4677-8E95-1BB2C61EB387}" type="parTrans" cxnId="{80038803-97FB-409D-A8C8-E0ADADB25EEB}">
      <dgm:prSet/>
      <dgm:spPr/>
      <dgm:t>
        <a:bodyPr/>
        <a:lstStyle/>
        <a:p>
          <a:endParaRPr lang="zh-CN" altLang="en-US"/>
        </a:p>
      </dgm:t>
    </dgm:pt>
    <dgm:pt modelId="{98D9F093-905B-4DBA-B062-342100D75015}" type="sibTrans" cxnId="{80038803-97FB-409D-A8C8-E0ADADB25EEB}">
      <dgm:prSet/>
      <dgm:spPr/>
      <dgm:t>
        <a:bodyPr/>
        <a:lstStyle/>
        <a:p>
          <a:endParaRPr lang="zh-CN" altLang="en-US"/>
        </a:p>
      </dgm:t>
    </dgm:pt>
    <dgm:pt modelId="{F5EC5BF7-E22E-4CFD-A310-3FF58432D663}">
      <dgm:prSet custT="1"/>
      <dgm:spPr/>
      <dgm:t>
        <a:bodyPr/>
        <a:lstStyle/>
        <a:p>
          <a:pPr algn="ctr" rtl="0"/>
          <a:r>
            <a:rPr lang="zh-CN" sz="1800" smtClean="0"/>
            <a:t>对于分类后的结果，经过计算得到</a:t>
          </a:r>
          <a:endParaRPr lang="en-US" altLang="zh-CN" sz="1800" smtClean="0"/>
        </a:p>
        <a:p>
          <a:pPr algn="ctr" rtl="0"/>
          <a:r>
            <a:rPr lang="en-US" sz="1800" b="1" smtClean="0"/>
            <a:t>ch</a:t>
          </a:r>
          <a:r>
            <a:rPr lang="zh-CN" sz="1800" b="1" smtClean="0"/>
            <a:t>指标</a:t>
          </a:r>
          <a:r>
            <a:rPr lang="zh-CN" sz="1800" b="0" smtClean="0"/>
            <a:t>或</a:t>
          </a:r>
          <a:r>
            <a:rPr lang="en-US" sz="1800" b="1" smtClean="0"/>
            <a:t>sc</a:t>
          </a:r>
          <a:r>
            <a:rPr lang="zh-CN" sz="1800" b="1" smtClean="0"/>
            <a:t>指标</a:t>
          </a:r>
          <a:r>
            <a:rPr lang="zh-CN" altLang="en-US" sz="1800" smtClean="0"/>
            <a:t>其</a:t>
          </a:r>
          <a:r>
            <a:rPr lang="zh-CN" sz="1800" smtClean="0"/>
            <a:t>峰值对应的温度</a:t>
          </a:r>
          <a:endParaRPr lang="en-US" altLang="zh-CN" sz="1800" b="1" smtClean="0"/>
        </a:p>
        <a:p>
          <a:pPr algn="ctr" rtl="0"/>
          <a:r>
            <a:rPr lang="zh-CN" sz="1800" smtClean="0"/>
            <a:t>即为预测相变点的结果</a:t>
          </a:r>
          <a:r>
            <a:rPr lang="zh-CN" altLang="en-US" sz="1800" smtClean="0"/>
            <a:t>。</a:t>
          </a:r>
          <a:endParaRPr lang="zh-CN" sz="1800"/>
        </a:p>
      </dgm:t>
    </dgm:pt>
    <dgm:pt modelId="{B39FE521-A940-48F2-AC37-5FD2C2B1C8D0}" type="parTrans" cxnId="{2F0D709D-7502-47D5-A54F-02E2407BF313}">
      <dgm:prSet/>
      <dgm:spPr/>
      <dgm:t>
        <a:bodyPr/>
        <a:lstStyle/>
        <a:p>
          <a:endParaRPr lang="zh-CN" altLang="en-US"/>
        </a:p>
      </dgm:t>
    </dgm:pt>
    <dgm:pt modelId="{5A036CA0-C234-4181-929E-F31C3D8276F2}" type="sibTrans" cxnId="{2F0D709D-7502-47D5-A54F-02E2407BF313}">
      <dgm:prSet/>
      <dgm:spPr/>
      <dgm:t>
        <a:bodyPr/>
        <a:lstStyle/>
        <a:p>
          <a:endParaRPr lang="zh-CN" altLang="en-US"/>
        </a:p>
      </dgm:t>
    </dgm:pt>
    <dgm:pt modelId="{D9070FCD-6115-41A3-975D-313FDC08A27C}" type="pres">
      <dgm:prSet presAssocID="{EC63487F-E28B-4685-864F-54C62DBCF6BF}" presName="linearFlow" presStyleCnt="0">
        <dgm:presLayoutVars>
          <dgm:resizeHandles val="exact"/>
        </dgm:presLayoutVars>
      </dgm:prSet>
      <dgm:spPr/>
      <dgm:t>
        <a:bodyPr/>
        <a:lstStyle/>
        <a:p>
          <a:endParaRPr lang="zh-CN" altLang="en-US"/>
        </a:p>
      </dgm:t>
    </dgm:pt>
    <dgm:pt modelId="{886C4536-A18A-4334-8C87-165A66CCD6A2}" type="pres">
      <dgm:prSet presAssocID="{9CCCD32F-EFAF-4198-AAF2-6E5B08698933}" presName="node" presStyleLbl="node1" presStyleIdx="0" presStyleCnt="3" custScaleX="131151" custScaleY="172481">
        <dgm:presLayoutVars>
          <dgm:bulletEnabled val="1"/>
        </dgm:presLayoutVars>
      </dgm:prSet>
      <dgm:spPr/>
      <dgm:t>
        <a:bodyPr/>
        <a:lstStyle/>
        <a:p>
          <a:endParaRPr lang="zh-CN" altLang="en-US"/>
        </a:p>
      </dgm:t>
    </dgm:pt>
    <dgm:pt modelId="{A03CBE54-024A-4CBC-8768-27AF47272A9C}" type="pres">
      <dgm:prSet presAssocID="{CD3CAA41-20CB-4D89-BC6D-C8F856F06C24}" presName="sibTrans" presStyleLbl="sibTrans2D1" presStyleIdx="0" presStyleCnt="2"/>
      <dgm:spPr/>
      <dgm:t>
        <a:bodyPr/>
        <a:lstStyle/>
        <a:p>
          <a:endParaRPr lang="zh-CN" altLang="en-US"/>
        </a:p>
      </dgm:t>
    </dgm:pt>
    <dgm:pt modelId="{4EB6B253-D9B9-4E32-98FF-C04FB2DC302A}" type="pres">
      <dgm:prSet presAssocID="{CD3CAA41-20CB-4D89-BC6D-C8F856F06C24}" presName="connectorText" presStyleLbl="sibTrans2D1" presStyleIdx="0" presStyleCnt="2"/>
      <dgm:spPr/>
      <dgm:t>
        <a:bodyPr/>
        <a:lstStyle/>
        <a:p>
          <a:endParaRPr lang="zh-CN" altLang="en-US"/>
        </a:p>
      </dgm:t>
    </dgm:pt>
    <dgm:pt modelId="{DC617248-FFA7-4B01-B670-33A0A9D8F166}" type="pres">
      <dgm:prSet presAssocID="{A901F431-0BBE-49E0-B7E9-697F33A91152}" presName="node" presStyleLbl="node1" presStyleIdx="1" presStyleCnt="3" custScaleX="134732" custScaleY="89304">
        <dgm:presLayoutVars>
          <dgm:bulletEnabled val="1"/>
        </dgm:presLayoutVars>
      </dgm:prSet>
      <dgm:spPr/>
      <dgm:t>
        <a:bodyPr/>
        <a:lstStyle/>
        <a:p>
          <a:endParaRPr lang="zh-CN" altLang="en-US"/>
        </a:p>
      </dgm:t>
    </dgm:pt>
    <dgm:pt modelId="{6215778C-A554-4D3D-85A8-92D736FFA9DF}" type="pres">
      <dgm:prSet presAssocID="{98D9F093-905B-4DBA-B062-342100D75015}" presName="sibTrans" presStyleLbl="sibTrans2D1" presStyleIdx="1" presStyleCnt="2"/>
      <dgm:spPr/>
      <dgm:t>
        <a:bodyPr/>
        <a:lstStyle/>
        <a:p>
          <a:endParaRPr lang="zh-CN" altLang="en-US"/>
        </a:p>
      </dgm:t>
    </dgm:pt>
    <dgm:pt modelId="{737E952A-A608-4C16-B9F8-96503869D8E8}" type="pres">
      <dgm:prSet presAssocID="{98D9F093-905B-4DBA-B062-342100D75015}" presName="connectorText" presStyleLbl="sibTrans2D1" presStyleIdx="1" presStyleCnt="2"/>
      <dgm:spPr/>
      <dgm:t>
        <a:bodyPr/>
        <a:lstStyle/>
        <a:p>
          <a:endParaRPr lang="zh-CN" altLang="en-US"/>
        </a:p>
      </dgm:t>
    </dgm:pt>
    <dgm:pt modelId="{4BB7FD5D-D284-4A56-A8F4-3D5B5AEA45FC}" type="pres">
      <dgm:prSet presAssocID="{F5EC5BF7-E22E-4CFD-A310-3FF58432D663}" presName="node" presStyleLbl="node1" presStyleIdx="2" presStyleCnt="3" custScaleX="134732" custScaleY="170059">
        <dgm:presLayoutVars>
          <dgm:bulletEnabled val="1"/>
        </dgm:presLayoutVars>
      </dgm:prSet>
      <dgm:spPr/>
      <dgm:t>
        <a:bodyPr/>
        <a:lstStyle/>
        <a:p>
          <a:endParaRPr lang="zh-CN" altLang="en-US"/>
        </a:p>
      </dgm:t>
    </dgm:pt>
  </dgm:ptLst>
  <dgm:cxnLst>
    <dgm:cxn modelId="{1B628AFD-A709-40E5-94C5-17E4C45F850E}" type="presOf" srcId="{98D9F093-905B-4DBA-B062-342100D75015}" destId="{737E952A-A608-4C16-B9F8-96503869D8E8}" srcOrd="1" destOrd="0" presId="urn:microsoft.com/office/officeart/2005/8/layout/process2"/>
    <dgm:cxn modelId="{9902BF5A-238C-4FE5-95A5-E92B17721D4F}" type="presOf" srcId="{CD3CAA41-20CB-4D89-BC6D-C8F856F06C24}" destId="{4EB6B253-D9B9-4E32-98FF-C04FB2DC302A}" srcOrd="1" destOrd="0" presId="urn:microsoft.com/office/officeart/2005/8/layout/process2"/>
    <dgm:cxn modelId="{7C186D00-6585-4C14-B782-F55E0352C5C8}" type="presOf" srcId="{CD3CAA41-20CB-4D89-BC6D-C8F856F06C24}" destId="{A03CBE54-024A-4CBC-8768-27AF47272A9C}" srcOrd="0" destOrd="0" presId="urn:microsoft.com/office/officeart/2005/8/layout/process2"/>
    <dgm:cxn modelId="{80038803-97FB-409D-A8C8-E0ADADB25EEB}" srcId="{EC63487F-E28B-4685-864F-54C62DBCF6BF}" destId="{A901F431-0BBE-49E0-B7E9-697F33A91152}" srcOrd="1" destOrd="0" parTransId="{E06DC499-26DB-4677-8E95-1BB2C61EB387}" sibTransId="{98D9F093-905B-4DBA-B062-342100D75015}"/>
    <dgm:cxn modelId="{E25850DD-EBF2-4B22-8134-E58940126CE1}" srcId="{EC63487F-E28B-4685-864F-54C62DBCF6BF}" destId="{9CCCD32F-EFAF-4198-AAF2-6E5B08698933}" srcOrd="0" destOrd="0" parTransId="{F1B54F87-10A3-4A86-9EDF-1795D25EA798}" sibTransId="{CD3CAA41-20CB-4D89-BC6D-C8F856F06C24}"/>
    <dgm:cxn modelId="{9CB80236-DD63-4BAA-A5A7-517525B857D1}" type="presOf" srcId="{A901F431-0BBE-49E0-B7E9-697F33A91152}" destId="{DC617248-FFA7-4B01-B670-33A0A9D8F166}" srcOrd="0" destOrd="0" presId="urn:microsoft.com/office/officeart/2005/8/layout/process2"/>
    <dgm:cxn modelId="{2F0D709D-7502-47D5-A54F-02E2407BF313}" srcId="{EC63487F-E28B-4685-864F-54C62DBCF6BF}" destId="{F5EC5BF7-E22E-4CFD-A310-3FF58432D663}" srcOrd="2" destOrd="0" parTransId="{B39FE521-A940-48F2-AC37-5FD2C2B1C8D0}" sibTransId="{5A036CA0-C234-4181-929E-F31C3D8276F2}"/>
    <dgm:cxn modelId="{127390E9-0F1E-47A0-8B51-2084403C4A42}" type="presOf" srcId="{9CCCD32F-EFAF-4198-AAF2-6E5B08698933}" destId="{886C4536-A18A-4334-8C87-165A66CCD6A2}" srcOrd="0" destOrd="0" presId="urn:microsoft.com/office/officeart/2005/8/layout/process2"/>
    <dgm:cxn modelId="{D8AD5187-9486-4493-B52A-0ED79FA0A441}" type="presOf" srcId="{F5EC5BF7-E22E-4CFD-A310-3FF58432D663}" destId="{4BB7FD5D-D284-4A56-A8F4-3D5B5AEA45FC}" srcOrd="0" destOrd="0" presId="urn:microsoft.com/office/officeart/2005/8/layout/process2"/>
    <dgm:cxn modelId="{6E6E63EE-1B75-423F-9CB9-4EF5FEC55A2B}" type="presOf" srcId="{EC63487F-E28B-4685-864F-54C62DBCF6BF}" destId="{D9070FCD-6115-41A3-975D-313FDC08A27C}" srcOrd="0" destOrd="0" presId="urn:microsoft.com/office/officeart/2005/8/layout/process2"/>
    <dgm:cxn modelId="{AD1B8C9E-4DB0-48AD-98CB-CF74BEBE0F18}" type="presOf" srcId="{98D9F093-905B-4DBA-B062-342100D75015}" destId="{6215778C-A554-4D3D-85A8-92D736FFA9DF}" srcOrd="0" destOrd="0" presId="urn:microsoft.com/office/officeart/2005/8/layout/process2"/>
    <dgm:cxn modelId="{ADD0BAF6-B877-4117-82F4-C07E86A6B3CC}" type="presParOf" srcId="{D9070FCD-6115-41A3-975D-313FDC08A27C}" destId="{886C4536-A18A-4334-8C87-165A66CCD6A2}" srcOrd="0" destOrd="0" presId="urn:microsoft.com/office/officeart/2005/8/layout/process2"/>
    <dgm:cxn modelId="{D260CA6D-FB05-404B-BA33-55C23261234C}" type="presParOf" srcId="{D9070FCD-6115-41A3-975D-313FDC08A27C}" destId="{A03CBE54-024A-4CBC-8768-27AF47272A9C}" srcOrd="1" destOrd="0" presId="urn:microsoft.com/office/officeart/2005/8/layout/process2"/>
    <dgm:cxn modelId="{6AC2476E-140C-41BB-B015-F8562F8E46D8}" type="presParOf" srcId="{A03CBE54-024A-4CBC-8768-27AF47272A9C}" destId="{4EB6B253-D9B9-4E32-98FF-C04FB2DC302A}" srcOrd="0" destOrd="0" presId="urn:microsoft.com/office/officeart/2005/8/layout/process2"/>
    <dgm:cxn modelId="{0833E45A-D19E-4C10-A569-380C2BFE0903}" type="presParOf" srcId="{D9070FCD-6115-41A3-975D-313FDC08A27C}" destId="{DC617248-FFA7-4B01-B670-33A0A9D8F166}" srcOrd="2" destOrd="0" presId="urn:microsoft.com/office/officeart/2005/8/layout/process2"/>
    <dgm:cxn modelId="{393FC244-CE01-4C10-8DC4-1CF6415065CD}" type="presParOf" srcId="{D9070FCD-6115-41A3-975D-313FDC08A27C}" destId="{6215778C-A554-4D3D-85A8-92D736FFA9DF}" srcOrd="3" destOrd="0" presId="urn:microsoft.com/office/officeart/2005/8/layout/process2"/>
    <dgm:cxn modelId="{775AD107-5F27-4CF2-A8C4-55D65D774D10}" type="presParOf" srcId="{6215778C-A554-4D3D-85A8-92D736FFA9DF}" destId="{737E952A-A608-4C16-B9F8-96503869D8E8}" srcOrd="0" destOrd="0" presId="urn:microsoft.com/office/officeart/2005/8/layout/process2"/>
    <dgm:cxn modelId="{AE09CBC7-7628-45B7-907E-909B9D042F50}" type="presParOf" srcId="{D9070FCD-6115-41A3-975D-313FDC08A27C}" destId="{4BB7FD5D-D284-4A56-A8F4-3D5B5AEA45FC}"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C4536-A18A-4334-8C87-165A66CCD6A2}">
      <dsp:nvSpPr>
        <dsp:cNvPr id="0" name=""/>
        <dsp:cNvSpPr/>
      </dsp:nvSpPr>
      <dsp:spPr>
        <a:xfrm>
          <a:off x="210861" y="2447"/>
          <a:ext cx="4114781" cy="1352871"/>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smtClean="0"/>
            <a:t>对于</a:t>
          </a:r>
          <a:r>
            <a:rPr lang="zh-CN" sz="1800" b="1" kern="1200" smtClean="0"/>
            <a:t>不同模型的数据集</a:t>
          </a:r>
          <a:r>
            <a:rPr lang="zh-CN" sz="1800" kern="1200" smtClean="0"/>
            <a:t>分别使用</a:t>
          </a:r>
          <a:endParaRPr lang="en-US" altLang="zh-CN" sz="1800" kern="1200" smtClean="0"/>
        </a:p>
        <a:p>
          <a:pPr lvl="0" algn="ctr" defTabSz="800100" rtl="0">
            <a:lnSpc>
              <a:spcPct val="90000"/>
            </a:lnSpc>
            <a:spcBef>
              <a:spcPct val="0"/>
            </a:spcBef>
            <a:spcAft>
              <a:spcPct val="35000"/>
            </a:spcAft>
          </a:pPr>
          <a:r>
            <a:rPr lang="zh-CN" sz="1800" b="1" kern="1200" smtClean="0"/>
            <a:t>扩散映射、</a:t>
          </a:r>
          <a:r>
            <a:rPr lang="en-US" sz="1800" b="1" kern="1200" smtClean="0"/>
            <a:t>PCA</a:t>
          </a:r>
          <a:r>
            <a:rPr lang="zh-CN" sz="1800" b="0" kern="1200" smtClean="0"/>
            <a:t>和</a:t>
          </a:r>
          <a:r>
            <a:rPr lang="en-US" sz="1800" b="1" kern="1200" smtClean="0"/>
            <a:t>KPCA</a:t>
          </a:r>
        </a:p>
        <a:p>
          <a:pPr lvl="0" algn="ctr" defTabSz="800100" rtl="0">
            <a:lnSpc>
              <a:spcPct val="90000"/>
            </a:lnSpc>
            <a:spcBef>
              <a:spcPct val="0"/>
            </a:spcBef>
            <a:spcAft>
              <a:spcPct val="35000"/>
            </a:spcAft>
          </a:pPr>
          <a:r>
            <a:rPr lang="zh-CN" sz="1800" kern="1200" smtClean="0"/>
            <a:t>进行降维</a:t>
          </a:r>
          <a:endParaRPr lang="zh-CN" sz="1800" kern="1200"/>
        </a:p>
      </dsp:txBody>
      <dsp:txXfrm>
        <a:off x="250485" y="42071"/>
        <a:ext cx="4035533" cy="1273623"/>
      </dsp:txXfrm>
    </dsp:sp>
    <dsp:sp modelId="{A03CBE54-024A-4CBC-8768-27AF47272A9C}">
      <dsp:nvSpPr>
        <dsp:cNvPr id="0" name=""/>
        <dsp:cNvSpPr/>
      </dsp:nvSpPr>
      <dsp:spPr>
        <a:xfrm rot="5400000">
          <a:off x="2121185" y="1374927"/>
          <a:ext cx="294134" cy="35296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5400000">
        <a:off x="2162364" y="1404340"/>
        <a:ext cx="211777" cy="205894"/>
      </dsp:txXfrm>
    </dsp:sp>
    <dsp:sp modelId="{DC617248-FFA7-4B01-B670-33A0A9D8F166}">
      <dsp:nvSpPr>
        <dsp:cNvPr id="0" name=""/>
        <dsp:cNvSpPr/>
      </dsp:nvSpPr>
      <dsp:spPr>
        <a:xfrm>
          <a:off x="154685" y="1747498"/>
          <a:ext cx="4227133" cy="700464"/>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smtClean="0"/>
            <a:t>对于降维后的数据，使用</a:t>
          </a:r>
          <a:r>
            <a:rPr lang="en-US" sz="1800" kern="1200" smtClean="0"/>
            <a:t>K-Means</a:t>
          </a:r>
          <a:r>
            <a:rPr lang="zh-CN" sz="1800" kern="1200" smtClean="0"/>
            <a:t>算法进行分类；</a:t>
          </a:r>
          <a:endParaRPr lang="zh-CN" sz="1800" kern="1200"/>
        </a:p>
      </dsp:txBody>
      <dsp:txXfrm>
        <a:off x="175201" y="1768014"/>
        <a:ext cx="4186101" cy="659432"/>
      </dsp:txXfrm>
    </dsp:sp>
    <dsp:sp modelId="{6215778C-A554-4D3D-85A8-92D736FFA9DF}">
      <dsp:nvSpPr>
        <dsp:cNvPr id="0" name=""/>
        <dsp:cNvSpPr/>
      </dsp:nvSpPr>
      <dsp:spPr>
        <a:xfrm rot="5400000">
          <a:off x="2121185" y="2467571"/>
          <a:ext cx="294134" cy="35296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5400000">
        <a:off x="2162364" y="2496984"/>
        <a:ext cx="211777" cy="205894"/>
      </dsp:txXfrm>
    </dsp:sp>
    <dsp:sp modelId="{4BB7FD5D-D284-4A56-A8F4-3D5B5AEA45FC}">
      <dsp:nvSpPr>
        <dsp:cNvPr id="0" name=""/>
        <dsp:cNvSpPr/>
      </dsp:nvSpPr>
      <dsp:spPr>
        <a:xfrm>
          <a:off x="154685" y="2840142"/>
          <a:ext cx="4227133" cy="1333874"/>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smtClean="0"/>
            <a:t>对于分类后的结果，经过计算得到</a:t>
          </a:r>
          <a:endParaRPr lang="en-US" altLang="zh-CN" sz="1800" kern="1200" smtClean="0"/>
        </a:p>
        <a:p>
          <a:pPr lvl="0" algn="ctr" defTabSz="800100" rtl="0">
            <a:lnSpc>
              <a:spcPct val="90000"/>
            </a:lnSpc>
            <a:spcBef>
              <a:spcPct val="0"/>
            </a:spcBef>
            <a:spcAft>
              <a:spcPct val="35000"/>
            </a:spcAft>
          </a:pPr>
          <a:r>
            <a:rPr lang="en-US" sz="1800" b="1" kern="1200" smtClean="0"/>
            <a:t>ch</a:t>
          </a:r>
          <a:r>
            <a:rPr lang="zh-CN" sz="1800" b="1" kern="1200" smtClean="0"/>
            <a:t>指标</a:t>
          </a:r>
          <a:r>
            <a:rPr lang="zh-CN" sz="1800" b="0" kern="1200" smtClean="0"/>
            <a:t>或</a:t>
          </a:r>
          <a:r>
            <a:rPr lang="en-US" sz="1800" b="1" kern="1200" smtClean="0"/>
            <a:t>sc</a:t>
          </a:r>
          <a:r>
            <a:rPr lang="zh-CN" sz="1800" b="1" kern="1200" smtClean="0"/>
            <a:t>指标</a:t>
          </a:r>
          <a:r>
            <a:rPr lang="zh-CN" altLang="en-US" sz="1800" kern="1200" smtClean="0"/>
            <a:t>其</a:t>
          </a:r>
          <a:r>
            <a:rPr lang="zh-CN" sz="1800" kern="1200" smtClean="0"/>
            <a:t>峰值对应的温度</a:t>
          </a:r>
          <a:endParaRPr lang="en-US" altLang="zh-CN" sz="1800" b="1" kern="1200" smtClean="0"/>
        </a:p>
        <a:p>
          <a:pPr lvl="0" algn="ctr" defTabSz="800100" rtl="0">
            <a:lnSpc>
              <a:spcPct val="90000"/>
            </a:lnSpc>
            <a:spcBef>
              <a:spcPct val="0"/>
            </a:spcBef>
            <a:spcAft>
              <a:spcPct val="35000"/>
            </a:spcAft>
          </a:pPr>
          <a:r>
            <a:rPr lang="zh-CN" sz="1800" kern="1200" smtClean="0"/>
            <a:t>即为预测相变点的结果</a:t>
          </a:r>
          <a:r>
            <a:rPr lang="zh-CN" altLang="en-US" sz="1800" kern="1200" smtClean="0"/>
            <a:t>。</a:t>
          </a:r>
          <a:endParaRPr lang="zh-CN" sz="1800" kern="1200"/>
        </a:p>
      </dsp:txBody>
      <dsp:txXfrm>
        <a:off x="193753" y="2879210"/>
        <a:ext cx="4148997" cy="12557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2021/7/31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2021/7/31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64B87B-550C-4B6F-9A61-B836116D62BE}"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64B87B-550C-4B6F-9A61-B836116D62B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64B87B-550C-4B6F-9A61-B836116D62B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64B87B-550C-4B6F-9A61-B836116D62BE}" type="slidenum">
              <a:rPr lang="zh-CN" altLang="en-US" smtClean="0"/>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64B87B-550C-4B6F-9A61-B836116D62BE}" type="slidenum">
              <a:rPr lang="zh-CN" altLang="en-US" smtClean="0"/>
              <a:t>23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2263741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64B87B-550C-4B6F-9A61-B836116D62BE}" type="slidenum">
              <a:rPr lang="zh-CN" altLang="en-US" smtClean="0"/>
              <a:t>34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extLst>
      <p:ext uri="{BB962C8B-B14F-4D97-AF65-F5344CB8AC3E}">
        <p14:creationId xmlns:p14="http://schemas.microsoft.com/office/powerpoint/2010/main" val="3693893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Master" Target="../slideMasters/slideMaster1.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a:off x="521637" y="555120"/>
            <a:ext cx="8154820" cy="45719"/>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prstTxWarp prst="textNoShape">
              <a:avLst/>
            </a:prstTxWarp>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4" name="Title 1"/>
          <p:cNvSpPr txBox="1">
            <a:spLocks/>
          </p:cNvSpPr>
          <p:nvPr userDrawn="1"/>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male-university-graduate-silhouette-with-the-cap_46143"/>
          <p:cNvSpPr>
            <a:spLocks noChangeAspect="1"/>
          </p:cNvSpPr>
          <p:nvPr userDrawn="1"/>
        </p:nvSpPr>
        <p:spPr bwMode="auto">
          <a:xfrm>
            <a:off x="100490" y="167365"/>
            <a:ext cx="388445" cy="418480"/>
          </a:xfrm>
          <a:custGeom>
            <a:avLst/>
            <a:gdLst>
              <a:gd name="T0" fmla="*/ 233 w 238"/>
              <a:gd name="T1" fmla="*/ 236 h 256"/>
              <a:gd name="T2" fmla="*/ 173 w 238"/>
              <a:gd name="T3" fmla="*/ 210 h 256"/>
              <a:gd name="T4" fmla="*/ 168 w 238"/>
              <a:gd name="T5" fmla="*/ 207 h 256"/>
              <a:gd name="T6" fmla="*/ 164 w 238"/>
              <a:gd name="T7" fmla="*/ 195 h 256"/>
              <a:gd name="T8" fmla="*/ 159 w 238"/>
              <a:gd name="T9" fmla="*/ 189 h 256"/>
              <a:gd name="T10" fmla="*/ 157 w 238"/>
              <a:gd name="T11" fmla="*/ 186 h 256"/>
              <a:gd name="T12" fmla="*/ 158 w 238"/>
              <a:gd name="T13" fmla="*/ 167 h 256"/>
              <a:gd name="T14" fmla="*/ 167 w 238"/>
              <a:gd name="T15" fmla="*/ 149 h 256"/>
              <a:gd name="T16" fmla="*/ 178 w 238"/>
              <a:gd name="T17" fmla="*/ 113 h 256"/>
              <a:gd name="T18" fmla="*/ 172 w 238"/>
              <a:gd name="T19" fmla="*/ 109 h 256"/>
              <a:gd name="T20" fmla="*/ 179 w 238"/>
              <a:gd name="T21" fmla="*/ 77 h 256"/>
              <a:gd name="T22" fmla="*/ 180 w 238"/>
              <a:gd name="T23" fmla="*/ 84 h 256"/>
              <a:gd name="T24" fmla="*/ 180 w 238"/>
              <a:gd name="T25" fmla="*/ 86 h 256"/>
              <a:gd name="T26" fmla="*/ 216 w 238"/>
              <a:gd name="T27" fmla="*/ 63 h 256"/>
              <a:gd name="T28" fmla="*/ 119 w 238"/>
              <a:gd name="T29" fmla="*/ 0 h 256"/>
              <a:gd name="T30" fmla="*/ 21 w 238"/>
              <a:gd name="T31" fmla="*/ 63 h 256"/>
              <a:gd name="T32" fmla="*/ 30 w 238"/>
              <a:gd name="T33" fmla="*/ 69 h 256"/>
              <a:gd name="T34" fmla="*/ 30 w 238"/>
              <a:gd name="T35" fmla="*/ 82 h 256"/>
              <a:gd name="T36" fmla="*/ 27 w 238"/>
              <a:gd name="T37" fmla="*/ 85 h 256"/>
              <a:gd name="T38" fmla="*/ 29 w 238"/>
              <a:gd name="T39" fmla="*/ 89 h 256"/>
              <a:gd name="T40" fmla="*/ 21 w 238"/>
              <a:gd name="T41" fmla="*/ 133 h 256"/>
              <a:gd name="T42" fmla="*/ 41 w 238"/>
              <a:gd name="T43" fmla="*/ 133 h 256"/>
              <a:gd name="T44" fmla="*/ 33 w 238"/>
              <a:gd name="T45" fmla="*/ 89 h 256"/>
              <a:gd name="T46" fmla="*/ 35 w 238"/>
              <a:gd name="T47" fmla="*/ 85 h 256"/>
              <a:gd name="T48" fmla="*/ 32 w 238"/>
              <a:gd name="T49" fmla="*/ 82 h 256"/>
              <a:gd name="T50" fmla="*/ 32 w 238"/>
              <a:gd name="T51" fmla="*/ 70 h 256"/>
              <a:gd name="T52" fmla="*/ 57 w 238"/>
              <a:gd name="T53" fmla="*/ 86 h 256"/>
              <a:gd name="T54" fmla="*/ 57 w 238"/>
              <a:gd name="T55" fmla="*/ 85 h 256"/>
              <a:gd name="T56" fmla="*/ 58 w 238"/>
              <a:gd name="T57" fmla="*/ 92 h 256"/>
              <a:gd name="T58" fmla="*/ 67 w 238"/>
              <a:gd name="T59" fmla="*/ 109 h 256"/>
              <a:gd name="T60" fmla="*/ 67 w 238"/>
              <a:gd name="T61" fmla="*/ 110 h 256"/>
              <a:gd name="T62" fmla="*/ 67 w 238"/>
              <a:gd name="T63" fmla="*/ 110 h 256"/>
              <a:gd name="T64" fmla="*/ 65 w 238"/>
              <a:gd name="T65" fmla="*/ 113 h 256"/>
              <a:gd name="T66" fmla="*/ 62 w 238"/>
              <a:gd name="T67" fmla="*/ 118 h 256"/>
              <a:gd name="T68" fmla="*/ 66 w 238"/>
              <a:gd name="T69" fmla="*/ 138 h 256"/>
              <a:gd name="T70" fmla="*/ 70 w 238"/>
              <a:gd name="T71" fmla="*/ 148 h 256"/>
              <a:gd name="T72" fmla="*/ 80 w 238"/>
              <a:gd name="T73" fmla="*/ 166 h 256"/>
              <a:gd name="T74" fmla="*/ 82 w 238"/>
              <a:gd name="T75" fmla="*/ 170 h 256"/>
              <a:gd name="T76" fmla="*/ 80 w 238"/>
              <a:gd name="T77" fmla="*/ 186 h 256"/>
              <a:gd name="T78" fmla="*/ 77 w 238"/>
              <a:gd name="T79" fmla="*/ 189 h 256"/>
              <a:gd name="T80" fmla="*/ 71 w 238"/>
              <a:gd name="T81" fmla="*/ 195 h 256"/>
              <a:gd name="T82" fmla="*/ 67 w 238"/>
              <a:gd name="T83" fmla="*/ 206 h 256"/>
              <a:gd name="T84" fmla="*/ 64 w 238"/>
              <a:gd name="T85" fmla="*/ 209 h 256"/>
              <a:gd name="T86" fmla="*/ 41 w 238"/>
              <a:gd name="T87" fmla="*/ 217 h 256"/>
              <a:gd name="T88" fmla="*/ 4 w 238"/>
              <a:gd name="T89" fmla="*/ 237 h 256"/>
              <a:gd name="T90" fmla="*/ 2 w 238"/>
              <a:gd name="T91" fmla="*/ 256 h 256"/>
              <a:gd name="T92" fmla="*/ 235 w 238"/>
              <a:gd name="T93" fmla="*/ 256 h 256"/>
              <a:gd name="T94" fmla="*/ 233 w 238"/>
              <a:gd name="T95" fmla="*/ 2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56">
                <a:moveTo>
                  <a:pt x="233" y="236"/>
                </a:moveTo>
                <a:cubicBezTo>
                  <a:pt x="210" y="226"/>
                  <a:pt x="197" y="218"/>
                  <a:pt x="173" y="210"/>
                </a:cubicBezTo>
                <a:cubicBezTo>
                  <a:pt x="171" y="209"/>
                  <a:pt x="169" y="208"/>
                  <a:pt x="168" y="207"/>
                </a:cubicBezTo>
                <a:cubicBezTo>
                  <a:pt x="166" y="203"/>
                  <a:pt x="165" y="199"/>
                  <a:pt x="164" y="195"/>
                </a:cubicBezTo>
                <a:cubicBezTo>
                  <a:pt x="163" y="193"/>
                  <a:pt x="162" y="190"/>
                  <a:pt x="159" y="189"/>
                </a:cubicBezTo>
                <a:cubicBezTo>
                  <a:pt x="158" y="189"/>
                  <a:pt x="157" y="187"/>
                  <a:pt x="157" y="186"/>
                </a:cubicBezTo>
                <a:cubicBezTo>
                  <a:pt x="157" y="177"/>
                  <a:pt x="154" y="171"/>
                  <a:pt x="158" y="167"/>
                </a:cubicBezTo>
                <a:cubicBezTo>
                  <a:pt x="165" y="161"/>
                  <a:pt x="164" y="153"/>
                  <a:pt x="167" y="149"/>
                </a:cubicBezTo>
                <a:cubicBezTo>
                  <a:pt x="171" y="145"/>
                  <a:pt x="180" y="117"/>
                  <a:pt x="178" y="113"/>
                </a:cubicBezTo>
                <a:cubicBezTo>
                  <a:pt x="176" y="109"/>
                  <a:pt x="170" y="111"/>
                  <a:pt x="172" y="109"/>
                </a:cubicBezTo>
                <a:cubicBezTo>
                  <a:pt x="177" y="102"/>
                  <a:pt x="179" y="89"/>
                  <a:pt x="179" y="77"/>
                </a:cubicBezTo>
                <a:cubicBezTo>
                  <a:pt x="180" y="79"/>
                  <a:pt x="180" y="81"/>
                  <a:pt x="180" y="84"/>
                </a:cubicBezTo>
                <a:cubicBezTo>
                  <a:pt x="180" y="86"/>
                  <a:pt x="180" y="86"/>
                  <a:pt x="180" y="86"/>
                </a:cubicBezTo>
                <a:cubicBezTo>
                  <a:pt x="216" y="63"/>
                  <a:pt x="216" y="63"/>
                  <a:pt x="216" y="63"/>
                </a:cubicBezTo>
                <a:cubicBezTo>
                  <a:pt x="119" y="0"/>
                  <a:pt x="119" y="0"/>
                  <a:pt x="119" y="0"/>
                </a:cubicBezTo>
                <a:cubicBezTo>
                  <a:pt x="21" y="63"/>
                  <a:pt x="21" y="63"/>
                  <a:pt x="21" y="63"/>
                </a:cubicBezTo>
                <a:cubicBezTo>
                  <a:pt x="30" y="69"/>
                  <a:pt x="30" y="69"/>
                  <a:pt x="30" y="69"/>
                </a:cubicBezTo>
                <a:cubicBezTo>
                  <a:pt x="30" y="82"/>
                  <a:pt x="30" y="82"/>
                  <a:pt x="30" y="82"/>
                </a:cubicBezTo>
                <a:cubicBezTo>
                  <a:pt x="29" y="82"/>
                  <a:pt x="27" y="84"/>
                  <a:pt x="27" y="85"/>
                </a:cubicBezTo>
                <a:cubicBezTo>
                  <a:pt x="27" y="87"/>
                  <a:pt x="28" y="88"/>
                  <a:pt x="29" y="89"/>
                </a:cubicBezTo>
                <a:cubicBezTo>
                  <a:pt x="21" y="133"/>
                  <a:pt x="21" y="133"/>
                  <a:pt x="21" y="133"/>
                </a:cubicBezTo>
                <a:cubicBezTo>
                  <a:pt x="41" y="133"/>
                  <a:pt x="41" y="133"/>
                  <a:pt x="41" y="133"/>
                </a:cubicBezTo>
                <a:cubicBezTo>
                  <a:pt x="33" y="89"/>
                  <a:pt x="33" y="89"/>
                  <a:pt x="33" y="89"/>
                </a:cubicBezTo>
                <a:cubicBezTo>
                  <a:pt x="34" y="88"/>
                  <a:pt x="35" y="87"/>
                  <a:pt x="35" y="85"/>
                </a:cubicBezTo>
                <a:cubicBezTo>
                  <a:pt x="35" y="84"/>
                  <a:pt x="34" y="82"/>
                  <a:pt x="32" y="82"/>
                </a:cubicBezTo>
                <a:cubicBezTo>
                  <a:pt x="32" y="70"/>
                  <a:pt x="32" y="70"/>
                  <a:pt x="32" y="70"/>
                </a:cubicBezTo>
                <a:cubicBezTo>
                  <a:pt x="57" y="86"/>
                  <a:pt x="57" y="86"/>
                  <a:pt x="57" y="86"/>
                </a:cubicBezTo>
                <a:cubicBezTo>
                  <a:pt x="57" y="85"/>
                  <a:pt x="57" y="85"/>
                  <a:pt x="57" y="85"/>
                </a:cubicBezTo>
                <a:cubicBezTo>
                  <a:pt x="57" y="87"/>
                  <a:pt x="57" y="89"/>
                  <a:pt x="58" y="92"/>
                </a:cubicBezTo>
                <a:cubicBezTo>
                  <a:pt x="60" y="100"/>
                  <a:pt x="64" y="100"/>
                  <a:pt x="67" y="109"/>
                </a:cubicBezTo>
                <a:cubicBezTo>
                  <a:pt x="67" y="109"/>
                  <a:pt x="67" y="110"/>
                  <a:pt x="67" y="110"/>
                </a:cubicBezTo>
                <a:cubicBezTo>
                  <a:pt x="67" y="110"/>
                  <a:pt x="67" y="110"/>
                  <a:pt x="67" y="110"/>
                </a:cubicBezTo>
                <a:cubicBezTo>
                  <a:pt x="66" y="111"/>
                  <a:pt x="66" y="113"/>
                  <a:pt x="65" y="113"/>
                </a:cubicBezTo>
                <a:cubicBezTo>
                  <a:pt x="61" y="114"/>
                  <a:pt x="61" y="116"/>
                  <a:pt x="62" y="118"/>
                </a:cubicBezTo>
                <a:cubicBezTo>
                  <a:pt x="62" y="120"/>
                  <a:pt x="65" y="133"/>
                  <a:pt x="66" y="138"/>
                </a:cubicBezTo>
                <a:cubicBezTo>
                  <a:pt x="67" y="141"/>
                  <a:pt x="70" y="144"/>
                  <a:pt x="70" y="148"/>
                </a:cubicBezTo>
                <a:cubicBezTo>
                  <a:pt x="72" y="155"/>
                  <a:pt x="75" y="161"/>
                  <a:pt x="80" y="166"/>
                </a:cubicBezTo>
                <a:cubicBezTo>
                  <a:pt x="81" y="167"/>
                  <a:pt x="82" y="169"/>
                  <a:pt x="82" y="170"/>
                </a:cubicBezTo>
                <a:cubicBezTo>
                  <a:pt x="81" y="175"/>
                  <a:pt x="81" y="181"/>
                  <a:pt x="80" y="186"/>
                </a:cubicBezTo>
                <a:cubicBezTo>
                  <a:pt x="80" y="187"/>
                  <a:pt x="78" y="189"/>
                  <a:pt x="77" y="189"/>
                </a:cubicBezTo>
                <a:cubicBezTo>
                  <a:pt x="73" y="190"/>
                  <a:pt x="72" y="193"/>
                  <a:pt x="71" y="195"/>
                </a:cubicBezTo>
                <a:cubicBezTo>
                  <a:pt x="70" y="199"/>
                  <a:pt x="69" y="203"/>
                  <a:pt x="67" y="206"/>
                </a:cubicBezTo>
                <a:cubicBezTo>
                  <a:pt x="67" y="207"/>
                  <a:pt x="65" y="209"/>
                  <a:pt x="64" y="209"/>
                </a:cubicBezTo>
                <a:cubicBezTo>
                  <a:pt x="56" y="212"/>
                  <a:pt x="49" y="214"/>
                  <a:pt x="41" y="217"/>
                </a:cubicBezTo>
                <a:cubicBezTo>
                  <a:pt x="33" y="220"/>
                  <a:pt x="12" y="233"/>
                  <a:pt x="4" y="237"/>
                </a:cubicBezTo>
                <a:cubicBezTo>
                  <a:pt x="0" y="239"/>
                  <a:pt x="2" y="256"/>
                  <a:pt x="2" y="256"/>
                </a:cubicBezTo>
                <a:cubicBezTo>
                  <a:pt x="235" y="256"/>
                  <a:pt x="235" y="256"/>
                  <a:pt x="235" y="256"/>
                </a:cubicBezTo>
                <a:cubicBezTo>
                  <a:pt x="235" y="256"/>
                  <a:pt x="238" y="238"/>
                  <a:pt x="233" y="236"/>
                </a:cubicBezTo>
                <a:close/>
              </a:path>
            </a:pathLst>
          </a:custGeom>
          <a:solidFill>
            <a:srgbClr val="003142"/>
          </a:solidFill>
          <a:ln>
            <a:noFill/>
          </a:ln>
        </p:spPr>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772"/>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2" y="2701528"/>
            <a:ext cx="6858000" cy="1241822"/>
          </a:xfrm>
        </p:spPr>
        <p:txBody>
          <a:bodyPr/>
          <a:lstStyle>
            <a:lvl1pPr marL="0" indent="0" algn="ctr">
              <a:buNone/>
              <a:defRPr sz="2400"/>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2021/7/31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extLst>
      <p:ext uri="{BB962C8B-B14F-4D97-AF65-F5344CB8AC3E}">
        <p14:creationId xmlns:p14="http://schemas.microsoft.com/office/powerpoint/2010/main" val="2862144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2021/7/31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2021/7/31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582195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2021/7/31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926950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2021/7/31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7773005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2021/7/31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矩形 8"/>
          <p:cNvSpPr/>
          <p:nvPr userDrawn="1"/>
        </p:nvSpPr>
        <p:spPr>
          <a:xfrm>
            <a:off x="6228184" y="17117366"/>
            <a:ext cx="827801" cy="368028"/>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PPT</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模板下载：</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2"/>
              </a:rPr>
              <a:t>www.1ppt.com/moban/</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行业</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PPT</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模板：</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3"/>
              </a:rPr>
              <a:t>www.1ppt.com/hangye/</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节日</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PPT</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模板：</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4"/>
              </a:rPr>
              <a:t>www.1ppt.com/jieri/</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PPT</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素材下载：</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5"/>
              </a:rPr>
              <a:t>www.1ppt.com/sucai/</a:t>
            </a:r>
            <a:endPar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PPT</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背景图片：</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6"/>
              </a:rPr>
              <a:t>www.1ppt.com/beijing/</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PPT</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图表下载：</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7"/>
              </a:rPr>
              <a:t>www.1ppt.com/tubiao/</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优秀</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PPT</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下载：</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8"/>
              </a:rPr>
              <a:t>www.1ppt.com/xiazai/</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PPT</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教程： </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9"/>
              </a:rPr>
              <a:t>www.1ppt.com/powerpoint/</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Word</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教程： </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10"/>
              </a:rPr>
              <a:t>www.1ppt.com/word/</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Excel</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教程：</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11"/>
              </a:rPr>
              <a:t>www.1ppt.com/excel/</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12"/>
              </a:rPr>
              <a:t>www.1ppt.com/ziliao/</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PPT</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课件下载：</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13"/>
              </a:rPr>
              <a:t>www.1ppt.com/kejian/</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14"/>
              </a:rPr>
              <a:t>www.1ppt.com/fanwen/</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15"/>
              </a:rPr>
              <a:t>www.1ppt.com/shiti/</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16"/>
              </a:rPr>
              <a:t>www.1ppt.com/jiaoan/</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a:t>
            </a:r>
            <a:r>
              <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rPr>
              <a:t>字体下载：</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hlinkClick r:id="rId17"/>
              </a:rPr>
              <a:t>www.1ppt.com/ziti/</a:t>
            </a: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EEECE1">
                    <a:lumMod val="25000"/>
                  </a:srgbClr>
                </a:solidFill>
                <a:effectLst/>
                <a:uLnTx/>
                <a:uFillTx/>
                <a:latin typeface="Calibri"/>
                <a:ea typeface="宋体"/>
                <a:cs typeface="+mn-cs"/>
              </a:rPr>
              <a:t>  </a:t>
            </a:r>
            <a:endParaRPr kumimoji="0" lang="zh-CN" altLang="en-US" sz="100" b="0" i="0" u="none" strike="noStrike" kern="0" cap="none" spc="0" normalizeH="0" baseline="0" noProof="0" dirty="0">
              <a:ln>
                <a:noFill/>
              </a:ln>
              <a:solidFill>
                <a:srgbClr val="EEECE1">
                  <a:lumMod val="25000"/>
                </a:srgbClr>
              </a:solidFill>
              <a:effectLst/>
              <a:uLnTx/>
              <a:uFillTx/>
              <a:latin typeface="Calibri"/>
              <a:ea typeface="宋体"/>
              <a:cs typeface="+mn-cs"/>
            </a:endParaRPr>
          </a:p>
        </p:txBody>
      </p:sp>
    </p:spTree>
    <p:extLst>
      <p:ext uri="{BB962C8B-B14F-4D97-AF65-F5344CB8AC3E}">
        <p14:creationId xmlns:p14="http://schemas.microsoft.com/office/powerpoint/2010/main" val="13236982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2021/7/31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2021/7/31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8" name="图片 7"/>
          <p:cNvPicPr>
            <a:picLocks noChangeAspect="1"/>
          </p:cNvPicPr>
          <p:nvPr userDrawn="1"/>
        </p:nvPicPr>
        <p:blipFill>
          <a:blip r:embed="rId13" cstate="screen">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9145588" cy="5145088"/>
          </a:xfrm>
          <a:prstGeom prst="rect">
            <a:avLst/>
          </a:prstGeom>
        </p:spPr>
      </p:pic>
      <p:sp>
        <p:nvSpPr>
          <p:cNvPr id="9" name="矩形 8"/>
          <p:cNvSpPr/>
          <p:nvPr userDrawn="1"/>
        </p:nvSpPr>
        <p:spPr>
          <a:xfrm>
            <a:off x="0" y="0"/>
            <a:ext cx="9145588" cy="5145088"/>
          </a:xfrm>
          <a:prstGeom prst="rect">
            <a:avLst/>
          </a:prstGeom>
          <a:gradFill flip="none" rotWithShape="1">
            <a:gsLst>
              <a:gs pos="0">
                <a:schemeClr val="bg1">
                  <a:alpha val="55000"/>
                </a:schemeClr>
              </a:gs>
              <a:gs pos="71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62" r:id="rId5"/>
    <p:sldLayoutId id="2147483663" r:id="rId6"/>
    <p:sldLayoutId id="2147483664" r:id="rId7"/>
    <p:sldLayoutId id="2147483665" r:id="rId8"/>
    <p:sldLayoutId id="2147483655" r:id="rId9"/>
    <p:sldLayoutId id="2147483678" r:id="rId10"/>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320.png"/><Relationship Id="rId4" Type="http://schemas.openxmlformats.org/officeDocument/2006/relationships/image" Target="../media/image310.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40.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70.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9.xml"/><Relationship Id="rId1" Type="http://schemas.openxmlformats.org/officeDocument/2006/relationships/tags" Target="../tags/tag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hyperlink" Target="https://baike.baidu.com/item/%E9%87%8F%E5%AD%90%E8%AE%A1%E7%AE%97%E6%9C%BA" TargetMode="External"/><Relationship Id="rId3" Type="http://schemas.openxmlformats.org/officeDocument/2006/relationships/image" Target="../media/image16.jpeg"/><Relationship Id="rId7" Type="http://schemas.openxmlformats.org/officeDocument/2006/relationships/hyperlink" Target="https://baike.baidu.com/item/%E8%B6%85%E5%AF%BC%E4%BD%93" TargetMode="External"/><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hyperlink" Target="https://baike.baidu.com/item/%E7%94%B5%E5%AD%90%E5%99%A8%E4%BB%B6/2090349"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761638" y="1041673"/>
            <a:ext cx="5954591"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455474" y="1347614"/>
            <a:ext cx="6260755" cy="807909"/>
          </a:xfrm>
          <a:prstGeom prst="rect">
            <a:avLst/>
          </a:prstGeom>
        </p:spPr>
        <p:txBody>
          <a:bodyPr wrap="square" lIns="68576" tIns="34288" rIns="68576" bIns="34288">
            <a:spAutoFit/>
          </a:bodyPr>
          <a:lstStyle/>
          <a:p>
            <a:pPr algn="ctr"/>
            <a:r>
              <a:rPr kumimoji="1" lang="zh-CN" altLang="en-US" sz="2400" b="1" dirty="0" smtClean="0">
                <a:ea typeface="方正清刻本悦宋简体" panose="02000000000000000000" pitchFamily="2" charset="-122"/>
                <a:sym typeface="+mn-ea"/>
              </a:rPr>
              <a:t>基</a:t>
            </a:r>
            <a:r>
              <a:rPr kumimoji="1" lang="zh-CN" altLang="en-US" sz="2400" b="1" dirty="0">
                <a:ea typeface="方正清刻本悦宋简体" panose="02000000000000000000" pitchFamily="2" charset="-122"/>
                <a:sym typeface="+mn-ea"/>
              </a:rPr>
              <a:t>于</a:t>
            </a:r>
            <a:r>
              <a:rPr kumimoji="1" lang="en-US" altLang="zh-CN" sz="2400" b="1" dirty="0" err="1">
                <a:ea typeface="方正清刻本悦宋简体" panose="02000000000000000000" pitchFamily="2" charset="-122"/>
                <a:sym typeface="+mn-ea"/>
              </a:rPr>
              <a:t>Calinski-Harabaz</a:t>
            </a:r>
            <a:r>
              <a:rPr kumimoji="1" lang="zh-CN" altLang="en-US" sz="2400" b="1" dirty="0">
                <a:ea typeface="方正清刻本悦宋简体" panose="02000000000000000000" pitchFamily="2" charset="-122"/>
                <a:sym typeface="+mn-ea"/>
              </a:rPr>
              <a:t>指标的无监督学习研究拓扑相变</a:t>
            </a:r>
            <a:endParaRPr kumimoji="1" lang="zh-CN" altLang="en-US" sz="2400" b="1" dirty="0">
              <a:ea typeface="方正清刻本悦宋简体" panose="02000000000000000000" pitchFamily="2" charset="-122"/>
              <a:sym typeface="+mn-ea"/>
            </a:endParaRPr>
          </a:p>
        </p:txBody>
      </p:sp>
      <p:sp>
        <p:nvSpPr>
          <p:cNvPr id="206" name="矩形 205"/>
          <p:cNvSpPr/>
          <p:nvPr/>
        </p:nvSpPr>
        <p:spPr>
          <a:xfrm>
            <a:off x="1192584" y="2355726"/>
            <a:ext cx="6717665" cy="607855"/>
          </a:xfrm>
          <a:prstGeom prst="rect">
            <a:avLst/>
          </a:prstGeom>
        </p:spPr>
        <p:txBody>
          <a:bodyPr wrap="square" lIns="68576" tIns="34288" rIns="68576" bIns="34288">
            <a:spAutoFit/>
          </a:bodyPr>
          <a:lstStyle/>
          <a:p>
            <a:pPr algn="ctr">
              <a:lnSpc>
                <a:spcPct val="100000"/>
              </a:lnSpc>
            </a:pPr>
            <a:r>
              <a:rPr lang="en-US" altLang="zh-CN" sz="1500" dirty="0">
                <a:solidFill>
                  <a:srgbClr val="157E9F"/>
                </a:solidFill>
              </a:rPr>
              <a:t> </a:t>
            </a:r>
            <a:r>
              <a:rPr lang="zh-CN" altLang="en-US" sz="2000" b="1" dirty="0">
                <a:solidFill>
                  <a:srgbClr val="1D41D5"/>
                </a:solidFill>
                <a:sym typeface="+mn-ea"/>
              </a:rPr>
              <a:t>报告人：张万舟</a:t>
            </a:r>
            <a:r>
              <a:rPr lang="en-US" altLang="zh-CN" sz="2000" b="1" dirty="0">
                <a:solidFill>
                  <a:srgbClr val="1D41D5"/>
                </a:solidFill>
                <a:sym typeface="+mn-ea"/>
              </a:rPr>
              <a:t> </a:t>
            </a:r>
            <a:r>
              <a:rPr lang="zh-CN" altLang="en-US" sz="2000" b="1" dirty="0">
                <a:solidFill>
                  <a:srgbClr val="1D41D5"/>
                </a:solidFill>
                <a:sym typeface="+mn-ea"/>
              </a:rPr>
              <a:t>副教授</a:t>
            </a:r>
            <a:r>
              <a:rPr lang="en-US" altLang="zh-CN" sz="2000" b="1" dirty="0">
                <a:solidFill>
                  <a:srgbClr val="1D41D5"/>
                </a:solidFill>
                <a:sym typeface="+mn-ea"/>
              </a:rPr>
              <a:t>    </a:t>
            </a:r>
            <a:r>
              <a:rPr lang="zh-CN" altLang="en-US" sz="2000" b="1" dirty="0">
                <a:solidFill>
                  <a:srgbClr val="1D41D5"/>
                </a:solidFill>
                <a:sym typeface="+mn-ea"/>
              </a:rPr>
              <a:t>太原理工大</a:t>
            </a:r>
            <a:r>
              <a:rPr lang="zh-CN" altLang="en-US" sz="2000" b="1" dirty="0" smtClean="0">
                <a:solidFill>
                  <a:srgbClr val="1D41D5"/>
                </a:solidFill>
                <a:sym typeface="+mn-ea"/>
              </a:rPr>
              <a:t>学</a:t>
            </a:r>
            <a:endParaRPr lang="en-US" altLang="zh-CN" sz="1500" b="1" dirty="0">
              <a:solidFill>
                <a:srgbClr val="1D41D5"/>
              </a:solidFill>
              <a:sym typeface="+mn-ea"/>
            </a:endParaRPr>
          </a:p>
          <a:p>
            <a:pPr algn="ctr">
              <a:lnSpc>
                <a:spcPct val="100000"/>
              </a:lnSpc>
            </a:pPr>
            <a:endParaRPr lang="en-US" altLang="zh-CN" sz="1500" b="1" dirty="0">
              <a:solidFill>
                <a:srgbClr val="1D41D5"/>
              </a:solidFill>
              <a:sym typeface="+mn-ea"/>
            </a:endParaRPr>
          </a:p>
        </p:txBody>
      </p:sp>
      <p:pic>
        <p:nvPicPr>
          <p:cNvPr id="1027" name="Picture 3" descr="F:\fd039245d688d43f53495db27f1ed21b0ff43b8a.png"/>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95" y="29052"/>
            <a:ext cx="1587500" cy="1198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2167328ca393b52a71cd18290e857401320657e9.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971" b="11773"/>
          <a:stretch>
            <a:fillRect/>
          </a:stretch>
        </p:blipFill>
        <p:spPr bwMode="auto">
          <a:xfrm>
            <a:off x="0" y="3604737"/>
            <a:ext cx="1761490" cy="153876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F:\2167328ca393b52a71cd18290e857401320657e9.png"/>
          <p:cNvPicPr>
            <a:picLocks noChangeAspect="1" noChangeArrowheads="1"/>
          </p:cNvPicPr>
          <p:nvPr/>
        </p:nvPicPr>
        <p:blipFill rotWithShape="1">
          <a:blip r:embed="rId4">
            <a:extLst>
              <a:ext uri="{28A0092B-C50C-407E-A947-70E740481C1C}">
                <a14:useLocalDpi xmlns:a14="http://schemas.microsoft.com/office/drawing/2010/main" val="0"/>
              </a:ext>
            </a:extLst>
          </a:blip>
          <a:srcRect l="32058" t="52568" b="8598"/>
          <a:stretch>
            <a:fillRect/>
          </a:stretch>
        </p:blipFill>
        <p:spPr bwMode="auto">
          <a:xfrm>
            <a:off x="1810386" y="4222433"/>
            <a:ext cx="6673215" cy="91487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625216" y="118586"/>
            <a:ext cx="4858385" cy="769441"/>
          </a:xfrm>
          <a:prstGeom prst="rect">
            <a:avLst/>
          </a:prstGeom>
          <a:noFill/>
        </p:spPr>
        <p:txBody>
          <a:bodyPr wrap="square" rtlCol="0" anchor="t">
            <a:spAutoFit/>
          </a:bodyPr>
          <a:lstStyle/>
          <a:p>
            <a:r>
              <a:rPr lang="zh-CN" altLang="en-US" sz="2000" b="1">
                <a:solidFill>
                  <a:schemeClr val="accent1">
                    <a:lumMod val="75000"/>
                  </a:schemeClr>
                </a:solidFill>
              </a:rPr>
              <a:t>第六届全国统计物理与复杂系统学术会议暨海峡两岸统计物理会议</a:t>
            </a:r>
            <a:r>
              <a:rPr lang="en-US" altLang="zh-CN" sz="2000" b="1">
                <a:solidFill>
                  <a:schemeClr val="accent1">
                    <a:lumMod val="75000"/>
                  </a:schemeClr>
                </a:solidFill>
              </a:rPr>
              <a:t>   </a:t>
            </a:r>
            <a:r>
              <a:rPr lang="zh-CN" altLang="en-US" sz="2400" b="1">
                <a:solidFill>
                  <a:schemeClr val="accent1">
                    <a:lumMod val="75000"/>
                  </a:schemeClr>
                </a:solidFill>
              </a:rPr>
              <a:t>长春</a:t>
            </a:r>
            <a:r>
              <a:rPr lang="en-US" altLang="zh-CN" sz="2400" b="1">
                <a:solidFill>
                  <a:schemeClr val="accent1">
                    <a:lumMod val="75000"/>
                  </a:schemeClr>
                </a:solidFill>
              </a:rPr>
              <a:t>2021 </a:t>
            </a:r>
          </a:p>
        </p:txBody>
      </p:sp>
      <p:pic>
        <p:nvPicPr>
          <p:cNvPr id="8" name="图片 7" descr="7M]EOA$KHA[HOV_W1V~JP_H"/>
          <p:cNvPicPr>
            <a:picLocks noChangeAspect="1"/>
          </p:cNvPicPr>
          <p:nvPr/>
        </p:nvPicPr>
        <p:blipFill>
          <a:blip r:embed="rId5"/>
          <a:stretch>
            <a:fillRect/>
          </a:stretch>
        </p:blipFill>
        <p:spPr>
          <a:xfrm>
            <a:off x="2625433" y="3093035"/>
            <a:ext cx="4385945" cy="172403"/>
          </a:xfrm>
          <a:prstGeom prst="rect">
            <a:avLst/>
          </a:prstGeom>
        </p:spPr>
      </p:pic>
      <p:pic>
        <p:nvPicPr>
          <p:cNvPr id="9" name="图片 8" descr="SI1JTC(Q_6{]9JJE{2MKTAY"/>
          <p:cNvPicPr>
            <a:picLocks noChangeAspect="1"/>
          </p:cNvPicPr>
          <p:nvPr/>
        </p:nvPicPr>
        <p:blipFill>
          <a:blip r:embed="rId6"/>
          <a:stretch>
            <a:fillRect/>
          </a:stretch>
        </p:blipFill>
        <p:spPr>
          <a:xfrm>
            <a:off x="1891372" y="3300204"/>
            <a:ext cx="5488940" cy="173355"/>
          </a:xfrm>
          <a:prstGeom prst="rect">
            <a:avLst/>
          </a:prstGeom>
        </p:spPr>
      </p:pic>
      <p:pic>
        <p:nvPicPr>
          <p:cNvPr id="10" name="图片 9" descr="[I{SGR350DFH2$S_5J)F~I3"/>
          <p:cNvPicPr>
            <a:picLocks noChangeAspect="1"/>
          </p:cNvPicPr>
          <p:nvPr/>
        </p:nvPicPr>
        <p:blipFill>
          <a:blip r:embed="rId7"/>
          <a:stretch>
            <a:fillRect/>
          </a:stretch>
        </p:blipFill>
        <p:spPr>
          <a:xfrm>
            <a:off x="2625432" y="3525471"/>
            <a:ext cx="3371850" cy="150971"/>
          </a:xfrm>
          <a:prstGeom prst="rect">
            <a:avLst/>
          </a:prstGeom>
        </p:spPr>
      </p:pic>
      <p:pic>
        <p:nvPicPr>
          <p:cNvPr id="11" name="图片 10" descr="59R%%T76S}3@Q[1L99ARCUH"/>
          <p:cNvPicPr>
            <a:picLocks noChangeAspect="1"/>
          </p:cNvPicPr>
          <p:nvPr/>
        </p:nvPicPr>
        <p:blipFill>
          <a:blip r:embed="rId8"/>
          <a:stretch>
            <a:fillRect/>
          </a:stretch>
        </p:blipFill>
        <p:spPr>
          <a:xfrm>
            <a:off x="2339683" y="3682633"/>
            <a:ext cx="4143375" cy="185261"/>
          </a:xfrm>
          <a:prstGeom prst="rect">
            <a:avLst/>
          </a:prstGeom>
        </p:spPr>
      </p:pic>
    </p:spTree>
    <p:extLst>
      <p:ext uri="{BB962C8B-B14F-4D97-AF65-F5344CB8AC3E}">
        <p14:creationId xmlns:p14="http://schemas.microsoft.com/office/powerpoint/2010/main" val="2234278006"/>
      </p:ext>
    </p:extLst>
  </p:cSld>
  <p:clrMapOvr>
    <a:masterClrMapping/>
  </p:clrMapOvr>
  <mc:AlternateContent xmlns:mc="http://schemas.openxmlformats.org/markup-compatibility/2006">
    <mc:Choice xmlns:p14="http://schemas.microsoft.com/office/powerpoint/2010/main" Requires="p14">
      <p:transition p14:dur="0" advTm="524"/>
    </mc:Choice>
    <mc:Fallback>
      <p:transition advTm="52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555526"/>
            <a:ext cx="184731" cy="276999"/>
          </a:xfrm>
          <a:prstGeom prst="rect">
            <a:avLst/>
          </a:prstGeom>
          <a:noFill/>
        </p:spPr>
        <p:txBody>
          <a:bodyPr wrap="none" rtlCol="0">
            <a:spAutoFit/>
          </a:bodyPr>
          <a:lstStyle/>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251520" y="195486"/>
            <a:ext cx="8496944" cy="1200329"/>
          </a:xfrm>
          <a:prstGeom prst="rect">
            <a:avLst/>
          </a:prstGeom>
          <a:noFill/>
        </p:spPr>
        <p:txBody>
          <a:bodyPr wrap="square" rtlCol="0">
            <a:spAutoFit/>
          </a:bodyPr>
          <a:lstStyle/>
          <a:p>
            <a:pPr indent="457200">
              <a:lnSpc>
                <a:spcPct val="150000"/>
              </a:lnSpc>
            </a:pPr>
            <a:r>
              <a:rPr lang="en-US" altLang="zh-CN" sz="1200" dirty="0" smtClean="0">
                <a:solidFill>
                  <a:srgbClr val="0000FF"/>
                </a:solidFill>
                <a:latin typeface="微软雅黑" panose="020B0503020204020204" pitchFamily="34" charset="-122"/>
                <a:ea typeface="微软雅黑" panose="020B0503020204020204" pitchFamily="34" charset="-122"/>
              </a:rPr>
              <a:t>XY</a:t>
            </a:r>
            <a:r>
              <a:rPr lang="zh-CN" altLang="en-US" sz="1200" dirty="0">
                <a:solidFill>
                  <a:srgbClr val="0000FF"/>
                </a:solidFill>
                <a:latin typeface="微软雅黑" panose="020B0503020204020204" pitchFamily="34" charset="-122"/>
                <a:ea typeface="微软雅黑" panose="020B0503020204020204" pitchFamily="34" charset="-122"/>
              </a:rPr>
              <a:t>模型是一种统计物理最基础的理论模型之一，可统一描述具有拓扑相变特征</a:t>
            </a:r>
            <a:r>
              <a:rPr lang="zh-CN" altLang="en-US" sz="1200" dirty="0" smtClean="0">
                <a:solidFill>
                  <a:srgbClr val="0000FF"/>
                </a:solidFill>
                <a:latin typeface="微软雅黑" panose="020B0503020204020204" pitchFamily="34" charset="-122"/>
                <a:ea typeface="微软雅黑" panose="020B0503020204020204" pitchFamily="34" charset="-122"/>
              </a:rPr>
              <a:t>。在</a:t>
            </a:r>
            <a:r>
              <a:rPr lang="zh-CN" altLang="en-US" sz="1200" dirty="0">
                <a:solidFill>
                  <a:srgbClr val="0000FF"/>
                </a:solidFill>
                <a:latin typeface="微软雅黑" panose="020B0503020204020204" pitchFamily="34" charset="-122"/>
                <a:ea typeface="微软雅黑" panose="020B0503020204020204" pitchFamily="34" charset="-122"/>
              </a:rPr>
              <a:t>拓扑相变发生时，伴随着绑定在一起的涡旋对变为自由涡旋的过程。</a:t>
            </a:r>
            <a:r>
              <a:rPr lang="en-US" altLang="zh-CN" sz="1200" dirty="0" smtClean="0">
                <a:solidFill>
                  <a:srgbClr val="FF0000"/>
                </a:solidFill>
                <a:latin typeface="微软雅黑" panose="020B0503020204020204" pitchFamily="34" charset="-122"/>
                <a:ea typeface="微软雅黑" panose="020B0503020204020204" pitchFamily="34" charset="-122"/>
              </a:rPr>
              <a:t>2017-2018</a:t>
            </a:r>
            <a:r>
              <a:rPr lang="zh-CN" altLang="en-US" sz="1200" dirty="0" smtClean="0">
                <a:solidFill>
                  <a:srgbClr val="FF0000"/>
                </a:solidFill>
                <a:latin typeface="微软雅黑" panose="020B0503020204020204" pitchFamily="34" charset="-122"/>
                <a:ea typeface="微软雅黑" panose="020B0503020204020204" pitchFamily="34" charset="-122"/>
              </a:rPr>
              <a:t>年</a:t>
            </a:r>
            <a:r>
              <a:rPr lang="zh-CN" altLang="en-US" sz="1200" dirty="0" smtClean="0">
                <a:solidFill>
                  <a:srgbClr val="0000FF"/>
                </a:solidFill>
                <a:latin typeface="微软雅黑" panose="020B0503020204020204" pitchFamily="34" charset="-122"/>
                <a:ea typeface="微软雅黑" panose="020B0503020204020204" pitchFamily="34" charset="-122"/>
              </a:rPr>
              <a:t>，人</a:t>
            </a:r>
            <a:r>
              <a:rPr lang="zh-CN" altLang="en-US" sz="1200" dirty="0">
                <a:solidFill>
                  <a:srgbClr val="0000FF"/>
                </a:solidFill>
                <a:latin typeface="微软雅黑" panose="020B0503020204020204" pitchFamily="34" charset="-122"/>
                <a:ea typeface="微软雅黑" panose="020B0503020204020204" pitchFamily="34" charset="-122"/>
              </a:rPr>
              <a:t>们已经证明监督机器学习可以识别拓扑相及预测拓扑相变。然而非监督机器学习</a:t>
            </a:r>
            <a:r>
              <a:rPr lang="zh-CN" altLang="en-US" sz="1200" dirty="0" smtClean="0">
                <a:solidFill>
                  <a:srgbClr val="0000FF"/>
                </a:solidFill>
                <a:latin typeface="微软雅黑" panose="020B0503020204020204" pitchFamily="34" charset="-122"/>
                <a:ea typeface="微软雅黑" panose="020B0503020204020204" pitchFamily="34" charset="-122"/>
              </a:rPr>
              <a:t>预测</a:t>
            </a:r>
            <a:r>
              <a:rPr lang="zh-CN" altLang="en-US" sz="1200" dirty="0">
                <a:solidFill>
                  <a:srgbClr val="0000FF"/>
                </a:solidFill>
                <a:latin typeface="微软雅黑" panose="020B0503020204020204" pitchFamily="34" charset="-122"/>
                <a:ea typeface="微软雅黑" panose="020B0503020204020204" pitchFamily="34" charset="-122"/>
              </a:rPr>
              <a:t>拓扑相变仍然十分困难。</a:t>
            </a:r>
            <a:r>
              <a:rPr lang="zh-CN" altLang="en-US" sz="1200" dirty="0">
                <a:solidFill>
                  <a:srgbClr val="FF0000"/>
                </a:solidFill>
                <a:latin typeface="微软雅黑" panose="020B0503020204020204" pitchFamily="34" charset="-122"/>
                <a:ea typeface="微软雅黑" panose="020B0503020204020204" pitchFamily="34" charset="-122"/>
              </a:rPr>
              <a:t>2019年5月份</a:t>
            </a:r>
            <a:r>
              <a:rPr lang="zh-CN" altLang="en-US" sz="1200" dirty="0">
                <a:solidFill>
                  <a:srgbClr val="0000FF"/>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Nature Physics </a:t>
            </a:r>
            <a:r>
              <a:rPr lang="zh-CN" altLang="en-US" sz="1200" dirty="0">
                <a:solidFill>
                  <a:srgbClr val="0000FF"/>
                </a:solidFill>
                <a:latin typeface="微软雅黑" panose="020B0503020204020204" pitchFamily="34" charset="-122"/>
                <a:ea typeface="微软雅黑" panose="020B0503020204020204" pitchFamily="34" charset="-122"/>
              </a:rPr>
              <a:t>发表了美国哈佛大学小</a:t>
            </a:r>
            <a:r>
              <a:rPr lang="zh-CN" altLang="en-US" sz="1200" dirty="0" smtClean="0">
                <a:solidFill>
                  <a:srgbClr val="0000FF"/>
                </a:solidFill>
                <a:latin typeface="微软雅黑" panose="020B0503020204020204" pitchFamily="34" charset="-122"/>
                <a:ea typeface="微软雅黑" panose="020B0503020204020204" pitchFamily="34" charset="-122"/>
              </a:rPr>
              <a:t>组J</a:t>
            </a:r>
            <a:r>
              <a:rPr lang="zh-CN" altLang="en-US" sz="1200" dirty="0">
                <a:solidFill>
                  <a:srgbClr val="0000FF"/>
                </a:solidFill>
                <a:latin typeface="微软雅黑" panose="020B0503020204020204" pitchFamily="34" charset="-122"/>
                <a:ea typeface="微软雅黑" panose="020B0503020204020204" pitchFamily="34" charset="-122"/>
              </a:rPr>
              <a:t>. F. Rodriguez-Nieva和 M. S. Scheurer的文章, 运用基于扩散映射的非监督机器学</a:t>
            </a:r>
            <a:r>
              <a:rPr lang="zh-CN" altLang="en-US" sz="1200" dirty="0" smtClean="0">
                <a:solidFill>
                  <a:srgbClr val="0000FF"/>
                </a:solidFill>
                <a:latin typeface="微软雅黑" panose="020B0503020204020204" pitchFamily="34" charset="-122"/>
                <a:ea typeface="微软雅黑" panose="020B0503020204020204" pitchFamily="34" charset="-122"/>
              </a:rPr>
              <a:t>习方</a:t>
            </a:r>
            <a:r>
              <a:rPr lang="zh-CN" altLang="en-US" sz="1200" dirty="0">
                <a:solidFill>
                  <a:srgbClr val="0000FF"/>
                </a:solidFill>
                <a:latin typeface="微软雅黑" panose="020B0503020204020204" pitchFamily="34" charset="-122"/>
                <a:ea typeface="微软雅黑" panose="020B0503020204020204" pitchFamily="34" charset="-122"/>
              </a:rPr>
              <a:t>法，给出了 XY 模型的拓扑相变点， </a:t>
            </a:r>
            <a:r>
              <a:rPr lang="zh-CN" altLang="en-US" sz="1200" b="1" dirty="0">
                <a:solidFill>
                  <a:srgbClr val="FF0000"/>
                </a:solidFill>
                <a:latin typeface="微软雅黑" panose="020B0503020204020204" pitchFamily="34" charset="-122"/>
                <a:ea typeface="微软雅黑" panose="020B0503020204020204" pitchFamily="34" charset="-122"/>
              </a:rPr>
              <a:t>我们称之为</a:t>
            </a:r>
            <a:r>
              <a:rPr lang="en-US" altLang="zh-CN" sz="1200" b="1" dirty="0">
                <a:solidFill>
                  <a:srgbClr val="FF0000"/>
                </a:solidFill>
                <a:latin typeface="微软雅黑" panose="020B0503020204020204" pitchFamily="34" charset="-122"/>
                <a:ea typeface="微软雅黑" panose="020B0503020204020204" pitchFamily="34" charset="-122"/>
              </a:rPr>
              <a:t>RNS</a:t>
            </a:r>
            <a:r>
              <a:rPr lang="zh-CN" altLang="en-US" sz="1200" b="1" dirty="0">
                <a:solidFill>
                  <a:srgbClr val="FF0000"/>
                </a:solidFill>
                <a:latin typeface="微软雅黑" panose="020B0503020204020204" pitchFamily="34" charset="-122"/>
                <a:ea typeface="微软雅黑" panose="020B0503020204020204" pitchFamily="34" charset="-122"/>
              </a:rPr>
              <a:t>方法。</a:t>
            </a:r>
            <a:endParaRPr lang="zh-CN" altLang="en-US" sz="1200" b="1" dirty="0" smtClean="0">
              <a:solidFill>
                <a:srgbClr val="FF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rcRect l="1945" t="1696"/>
          <a:stretch>
            <a:fillRect/>
          </a:stretch>
        </p:blipFill>
        <p:spPr>
          <a:xfrm>
            <a:off x="284312" y="1442349"/>
            <a:ext cx="4104456" cy="2259277"/>
          </a:xfrm>
          <a:prstGeom prst="rect">
            <a:avLst/>
          </a:prstGeom>
          <a:noFill/>
          <a:ln w="6350" cmpd="sng">
            <a:solidFill>
              <a:schemeClr val="tx1"/>
            </a:solidFill>
            <a:prstDash val="solid"/>
          </a:ln>
        </p:spPr>
      </p:pic>
      <p:sp>
        <p:nvSpPr>
          <p:cNvPr id="5" name="矩形 4"/>
          <p:cNvSpPr/>
          <p:nvPr/>
        </p:nvSpPr>
        <p:spPr>
          <a:xfrm>
            <a:off x="4472161" y="1436898"/>
            <a:ext cx="4032448" cy="2631490"/>
          </a:xfrm>
          <a:prstGeom prst="rect">
            <a:avLst/>
          </a:prstGeom>
        </p:spPr>
        <p:txBody>
          <a:bodyPr wrap="square">
            <a:spAutoFit/>
          </a:bodyPr>
          <a:lstStyle/>
          <a:p>
            <a:pPr indent="457200">
              <a:lnSpc>
                <a:spcPct val="150000"/>
              </a:lnSpc>
            </a:pPr>
            <a:r>
              <a:rPr lang="en-US" altLang="zh-CN" sz="1100" dirty="0">
                <a:latin typeface="微软雅黑" panose="020B0503020204020204" pitchFamily="34" charset="-122"/>
                <a:ea typeface="微软雅黑" panose="020B0503020204020204" pitchFamily="34" charset="-122"/>
              </a:rPr>
              <a:t> RNS</a:t>
            </a:r>
            <a:r>
              <a:rPr lang="zh-CN" altLang="en-US" sz="1100" dirty="0">
                <a:latin typeface="微软雅黑" panose="020B0503020204020204" pitchFamily="34" charset="-122"/>
                <a:ea typeface="微软雅黑" panose="020B0503020204020204" pitchFamily="34" charset="-122"/>
              </a:rPr>
              <a:t>方法基本思想是，拓扑相变发生时不同拓扑子空间的数据从离散变为融</a:t>
            </a:r>
            <a:r>
              <a:rPr lang="zh-CN" altLang="en-US" sz="1100" dirty="0" smtClean="0">
                <a:latin typeface="微软雅黑" panose="020B0503020204020204" pitchFamily="34" charset="-122"/>
                <a:ea typeface="微软雅黑" panose="020B0503020204020204" pitchFamily="34" charset="-122"/>
              </a:rPr>
              <a:t>合在</a:t>
            </a:r>
            <a:r>
              <a:rPr lang="zh-CN" altLang="en-US" sz="1100" dirty="0">
                <a:latin typeface="微软雅黑" panose="020B0503020204020204" pitchFamily="34" charset="-122"/>
                <a:ea typeface="微软雅黑" panose="020B0503020204020204" pitchFamily="34" charset="-122"/>
              </a:rPr>
              <a:t>一起 </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利用不同团簇平均间距和团簇内数据涨落之间的交叉点来可确定相变点</a:t>
            </a:r>
            <a:r>
              <a:rPr lang="zh-CN" altLang="en-US" sz="1100" dirty="0" smtClean="0">
                <a:latin typeface="微软雅黑" panose="020B0503020204020204" pitchFamily="34" charset="-122"/>
                <a:ea typeface="微软雅黑" panose="020B0503020204020204" pitchFamily="34" charset="-122"/>
              </a:rPr>
              <a:t>。这</a:t>
            </a:r>
            <a:r>
              <a:rPr lang="zh-CN" altLang="en-US" sz="1100" dirty="0">
                <a:latin typeface="微软雅黑" panose="020B0503020204020204" pitchFamily="34" charset="-122"/>
                <a:ea typeface="微软雅黑" panose="020B0503020204020204" pitchFamily="34" charset="-122"/>
              </a:rPr>
              <a:t>种方法对某些相变效果较好，然而拓扑限制较强时，难以找到交叉点</a:t>
            </a:r>
            <a:r>
              <a:rPr lang="zh-CN" altLang="en-US" sz="1100" dirty="0" smtClean="0">
                <a:latin typeface="微软雅黑" panose="020B0503020204020204" pitchFamily="34" charset="-122"/>
                <a:ea typeface="微软雅黑" panose="020B0503020204020204" pitchFamily="34" charset="-122"/>
              </a:rPr>
              <a:t>。</a:t>
            </a:r>
            <a:endParaRPr lang="en-US" altLang="zh-CN" sz="1100" dirty="0" smtClean="0">
              <a:latin typeface="微软雅黑" panose="020B0503020204020204" pitchFamily="34" charset="-122"/>
              <a:ea typeface="微软雅黑" panose="020B0503020204020204" pitchFamily="34" charset="-122"/>
            </a:endParaRPr>
          </a:p>
          <a:p>
            <a:pPr indent="457200">
              <a:lnSpc>
                <a:spcPct val="150000"/>
              </a:lnSpc>
            </a:pPr>
            <a:r>
              <a:rPr lang="en-US" altLang="zh-CN" sz="1100" dirty="0" smtClean="0">
                <a:latin typeface="微软雅黑" panose="020B0503020204020204" pitchFamily="34" charset="-122"/>
                <a:ea typeface="微软雅黑" panose="020B0503020204020204" pitchFamily="34" charset="-122"/>
              </a:rPr>
              <a:t>2020</a:t>
            </a:r>
            <a:r>
              <a:rPr lang="zh-CN" altLang="en-US" sz="1100" dirty="0" smtClean="0">
                <a:latin typeface="微软雅黑" panose="020B0503020204020204" pitchFamily="34" charset="-122"/>
                <a:ea typeface="微软雅黑" panose="020B0503020204020204" pitchFamily="34" charset="-122"/>
              </a:rPr>
              <a:t>年，本团</a:t>
            </a:r>
            <a:r>
              <a:rPr lang="zh-CN" altLang="en-US" sz="1100" dirty="0">
                <a:latin typeface="微软雅黑" panose="020B0503020204020204" pitchFamily="34" charset="-122"/>
                <a:ea typeface="微软雅黑" panose="020B0503020204020204" pitchFamily="34" charset="-122"/>
              </a:rPr>
              <a:t>队和</a:t>
            </a:r>
            <a:r>
              <a:rPr lang="zh-CN" altLang="en-US" sz="1100" dirty="0">
                <a:latin typeface="微软雅黑" panose="020B0503020204020204" pitchFamily="34" charset="-122"/>
                <a:ea typeface="微软雅黑" panose="020B0503020204020204" pitchFamily="34" charset="-122"/>
                <a:sym typeface="+mn-ea"/>
              </a:rPr>
              <a:t>Tzu-Chieh Wei教授</a:t>
            </a:r>
            <a:r>
              <a:rPr lang="zh-CN" altLang="en-US" sz="1100" dirty="0">
                <a:latin typeface="微软雅黑" panose="020B0503020204020204" pitchFamily="34" charset="-122"/>
                <a:ea typeface="微软雅黑" panose="020B0503020204020204" pitchFamily="34" charset="-122"/>
              </a:rPr>
              <a:t>撰写论文</a:t>
            </a:r>
            <a:r>
              <a:rPr lang="zh-CN" altLang="en-US" sz="1100" b="1"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Unsupervised learning of  </a:t>
            </a:r>
            <a:r>
              <a:rPr lang="en-US" altLang="zh-CN" sz="1100" dirty="0" smtClean="0">
                <a:latin typeface="微软雅黑" panose="020B0503020204020204" pitchFamily="34" charset="-122"/>
                <a:ea typeface="微软雅黑" panose="020B0503020204020204" pitchFamily="34" charset="-122"/>
              </a:rPr>
              <a:t>t</a:t>
            </a:r>
            <a:r>
              <a:rPr lang="zh-CN" altLang="en-US" sz="1100" dirty="0">
                <a:latin typeface="微软雅黑" panose="020B0503020204020204" pitchFamily="34" charset="-122"/>
                <a:ea typeface="微软雅黑" panose="020B0503020204020204" pitchFamily="34" charset="-122"/>
              </a:rPr>
              <a:t>opological phase transitions using Calinski-Harabaz index</a:t>
            </a:r>
            <a:r>
              <a:rPr lang="zh-CN" altLang="en-US" sz="1100" b="1" dirty="0">
                <a:latin typeface="微软雅黑" panose="020B0503020204020204" pitchFamily="34" charset="-122"/>
                <a:ea typeface="微软雅黑" panose="020B0503020204020204" pitchFamily="34" charset="-122"/>
              </a:rPr>
              <a:t>》</a:t>
            </a:r>
            <a:r>
              <a:rPr lang="zh-CN" altLang="en-US" sz="1100" b="1" dirty="0">
                <a:solidFill>
                  <a:srgbClr val="FF0000"/>
                </a:solidFill>
                <a:latin typeface="微软雅黑" panose="020B0503020204020204" pitchFamily="34" charset="-122"/>
                <a:ea typeface="微软雅黑" panose="020B0503020204020204" pitchFamily="34" charset="-122"/>
              </a:rPr>
              <a:t>提出运</a:t>
            </a:r>
            <a:r>
              <a:rPr lang="zh-CN" altLang="en-US" sz="1100" b="1" dirty="0" smtClean="0">
                <a:solidFill>
                  <a:srgbClr val="FF0000"/>
                </a:solidFill>
                <a:latin typeface="微软雅黑" panose="020B0503020204020204" pitchFamily="34" charset="-122"/>
                <a:ea typeface="微软雅黑" panose="020B0503020204020204" pitchFamily="34" charset="-122"/>
              </a:rPr>
              <a:t>用聚</a:t>
            </a:r>
            <a:r>
              <a:rPr lang="zh-CN" altLang="en-US" sz="1100" b="1" dirty="0">
                <a:solidFill>
                  <a:srgbClr val="FF0000"/>
                </a:solidFill>
                <a:latin typeface="微软雅黑" panose="020B0503020204020204" pitchFamily="34" charset="-122"/>
                <a:ea typeface="微软雅黑" panose="020B0503020204020204" pitchFamily="34" charset="-122"/>
              </a:rPr>
              <a:t>类指</a:t>
            </a:r>
            <a:r>
              <a:rPr lang="zh-CN" altLang="en-US" sz="1100" b="1" dirty="0" smtClean="0">
                <a:solidFill>
                  <a:srgbClr val="FF0000"/>
                </a:solidFill>
                <a:latin typeface="微软雅黑" panose="020B0503020204020204" pitchFamily="34" charset="-122"/>
                <a:ea typeface="微软雅黑" panose="020B0503020204020204" pitchFamily="34" charset="-122"/>
              </a:rPr>
              <a:t>数</a:t>
            </a:r>
            <a:r>
              <a:rPr lang="zh-CN" altLang="en-US" sz="1100" b="1" dirty="0" smtClean="0">
                <a:solidFill>
                  <a:srgbClr val="FF0000"/>
                </a:solidFill>
                <a:latin typeface="微软雅黑" panose="020B0503020204020204" pitchFamily="34" charset="-122"/>
                <a:ea typeface="微软雅黑" panose="020B0503020204020204" pitchFamily="34" charset="-122"/>
                <a:sym typeface="+mn-ea"/>
              </a:rPr>
              <a:t>指</a:t>
            </a:r>
            <a:r>
              <a:rPr lang="zh-CN" altLang="en-US" sz="1100" b="1" dirty="0">
                <a:solidFill>
                  <a:srgbClr val="FF0000"/>
                </a:solidFill>
                <a:latin typeface="微软雅黑" panose="020B0503020204020204" pitchFamily="34" charset="-122"/>
                <a:ea typeface="微软雅黑" panose="020B0503020204020204" pitchFamily="34" charset="-122"/>
                <a:sym typeface="+mn-ea"/>
              </a:rPr>
              <a:t>标</a:t>
            </a:r>
            <a:r>
              <a:rPr lang="zh-CN" altLang="en-US" sz="1100" b="1" dirty="0">
                <a:solidFill>
                  <a:srgbClr val="FF0000"/>
                </a:solidFill>
                <a:latin typeface="微软雅黑" panose="020B0503020204020204" pitchFamily="34" charset="-122"/>
                <a:ea typeface="微软雅黑" panose="020B0503020204020204" pitchFamily="34" charset="-122"/>
              </a:rPr>
              <a:t>定量的确定相变点，只要团簇内部数据涨落或</a:t>
            </a:r>
            <a:r>
              <a:rPr lang="zh-CN" altLang="en-US" sz="1100" b="1" dirty="0" smtClean="0">
                <a:solidFill>
                  <a:srgbClr val="FF0000"/>
                </a:solidFill>
                <a:latin typeface="微软雅黑" panose="020B0503020204020204" pitchFamily="34" charset="-122"/>
                <a:ea typeface="微软雅黑" panose="020B0503020204020204" pitchFamily="34" charset="-122"/>
              </a:rPr>
              <a:t>者团</a:t>
            </a:r>
            <a:r>
              <a:rPr lang="zh-CN" altLang="en-US" sz="1100" b="1" dirty="0">
                <a:solidFill>
                  <a:srgbClr val="FF0000"/>
                </a:solidFill>
                <a:latin typeface="微软雅黑" panose="020B0503020204020204" pitchFamily="34" charset="-122"/>
                <a:ea typeface="微软雅黑" panose="020B0503020204020204" pitchFamily="34" charset="-122"/>
              </a:rPr>
              <a:t>簇间平均距离有一类数据出现了变化信号，这个聚类指数都可以表现出某种</a:t>
            </a:r>
            <a:r>
              <a:rPr lang="zh-CN" altLang="en-US" sz="1100" b="1" dirty="0" smtClean="0">
                <a:solidFill>
                  <a:srgbClr val="FF0000"/>
                </a:solidFill>
                <a:latin typeface="微软雅黑" panose="020B0503020204020204" pitchFamily="34" charset="-122"/>
                <a:ea typeface="微软雅黑" panose="020B0503020204020204" pitchFamily="34" charset="-122"/>
              </a:rPr>
              <a:t>尖峰</a:t>
            </a:r>
            <a:r>
              <a:rPr lang="zh-CN" altLang="en-US" sz="1100" b="1" dirty="0">
                <a:solidFill>
                  <a:srgbClr val="FF0000"/>
                </a:solidFill>
                <a:latin typeface="微软雅黑" panose="020B0503020204020204" pitchFamily="34" charset="-122"/>
                <a:ea typeface="微软雅黑" panose="020B0503020204020204" pitchFamily="34" charset="-122"/>
              </a:rPr>
              <a:t>信号。</a:t>
            </a:r>
            <a:endParaRPr lang="zh-CN" altLang="en-US" sz="1100" b="1" dirty="0">
              <a:solidFill>
                <a:srgbClr val="FF0000"/>
              </a:solidFill>
            </a:endParaRPr>
          </a:p>
        </p:txBody>
      </p:sp>
      <p:pic>
        <p:nvPicPr>
          <p:cNvPr id="10" name="图片 9" descr="PE(944_V]$%YNM_}`PY3)@2"/>
          <p:cNvPicPr>
            <a:picLocks noChangeAspect="1"/>
          </p:cNvPicPr>
          <p:nvPr/>
        </p:nvPicPr>
        <p:blipFill>
          <a:blip r:embed="rId3"/>
          <a:stretch>
            <a:fillRect/>
          </a:stretch>
        </p:blipFill>
        <p:spPr>
          <a:xfrm>
            <a:off x="4651953" y="4068388"/>
            <a:ext cx="3672864" cy="1064188"/>
          </a:xfrm>
          <a:prstGeom prst="rect">
            <a:avLst/>
          </a:prstGeom>
        </p:spPr>
      </p:pic>
      <p:sp>
        <p:nvSpPr>
          <p:cNvPr id="7" name="TextBox 6"/>
          <p:cNvSpPr txBox="1"/>
          <p:nvPr/>
        </p:nvSpPr>
        <p:spPr>
          <a:xfrm>
            <a:off x="291651" y="3929888"/>
            <a:ext cx="2012089" cy="276999"/>
          </a:xfrm>
          <a:prstGeom prst="rect">
            <a:avLst/>
          </a:prstGeom>
          <a:noFill/>
        </p:spPr>
        <p:txBody>
          <a:bodyPr wrap="none" rtlCol="0">
            <a:spAutoFit/>
          </a:bodyPr>
          <a:lstStyle/>
          <a:p>
            <a:r>
              <a:rPr lang="en-US" altLang="zh-CN" sz="1200" b="1" i="1" dirty="0" smtClean="0"/>
              <a:t>Nat</a:t>
            </a:r>
            <a:r>
              <a:rPr lang="en-US" altLang="zh-CN" sz="1200" b="1" i="1" dirty="0"/>
              <a:t>. Phys. 15, 790 (2019).</a:t>
            </a:r>
            <a:endParaRPr lang="zh-CN" altLang="en-US" sz="1200" b="1" i="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03526" y="4206887"/>
            <a:ext cx="4824536" cy="276999"/>
          </a:xfrm>
          <a:prstGeom prst="rect">
            <a:avLst/>
          </a:prstGeom>
          <a:noFill/>
        </p:spPr>
        <p:txBody>
          <a:bodyPr wrap="square" rtlCol="0">
            <a:spAutoFit/>
          </a:bodyPr>
          <a:lstStyle/>
          <a:p>
            <a:r>
              <a:rPr lang="en-US" altLang="zh-CN" sz="1200" b="1" i="1" dirty="0"/>
              <a:t>Phys. Rev. Research 3, 013074</a:t>
            </a:r>
          </a:p>
        </p:txBody>
      </p:sp>
    </p:spTree>
    <p:extLst>
      <p:ext uri="{BB962C8B-B14F-4D97-AF65-F5344CB8AC3E}">
        <p14:creationId xmlns:p14="http://schemas.microsoft.com/office/powerpoint/2010/main" val="766312266"/>
      </p:ext>
    </p:extLst>
  </p:cSld>
  <p:clrMapOvr>
    <a:masterClrMapping/>
  </p:clrMapOvr>
  <mc:AlternateContent xmlns:mc="http://schemas.openxmlformats.org/markup-compatibility/2006">
    <mc:Choice xmlns:p14="http://schemas.microsoft.com/office/powerpoint/2010/main" Requires="p14">
      <p:transition spd="med" p14:dur="700" advTm="97">
        <p:fade/>
      </p:transition>
    </mc:Choice>
    <mc:Fallback>
      <p:transition spd="med" advTm="97">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752380"/>
            <a:ext cx="8568952" cy="3970318"/>
          </a:xfrm>
          <a:prstGeom prst="rect">
            <a:avLst/>
          </a:prstGeom>
        </p:spPr>
        <p:txBody>
          <a:bodyPr wrap="square">
            <a:spAutoFit/>
          </a:bodyPr>
          <a:lstStyle/>
          <a:p>
            <a:r>
              <a:rPr lang="en-US" altLang="zh-CN" b="1" dirty="0"/>
              <a:t>Hu, Singh, and </a:t>
            </a:r>
            <a:r>
              <a:rPr lang="en-US" altLang="zh-CN" b="1" dirty="0" err="1"/>
              <a:t>Scalettar</a:t>
            </a:r>
            <a:r>
              <a:rPr lang="en-US" altLang="zh-CN" dirty="0"/>
              <a:t>, PRE. (2017) </a:t>
            </a:r>
            <a:r>
              <a:rPr lang="en-US" altLang="zh-CN" dirty="0" smtClean="0"/>
              <a:t> “</a:t>
            </a:r>
            <a:r>
              <a:rPr lang="en-US" altLang="zh-CN" dirty="0"/>
              <a:t>We </a:t>
            </a:r>
            <a:r>
              <a:rPr lang="en-US" altLang="zh-CN" dirty="0" err="1"/>
              <a:t>belive</a:t>
            </a:r>
            <a:r>
              <a:rPr lang="en-US" altLang="zh-CN" dirty="0"/>
              <a:t>, seeing the</a:t>
            </a:r>
          </a:p>
          <a:p>
            <a:r>
              <a:rPr lang="en-US" altLang="zh-CN" dirty="0"/>
              <a:t>vortex- </a:t>
            </a:r>
            <a:r>
              <a:rPr lang="en-US" altLang="zh-CN" dirty="0" err="1"/>
              <a:t>Antivortex</a:t>
            </a:r>
            <a:r>
              <a:rPr lang="en-US" altLang="zh-CN" dirty="0"/>
              <a:t> unbinding transition in 2D XY model may be difficult</a:t>
            </a:r>
          </a:p>
          <a:p>
            <a:r>
              <a:rPr lang="en-US" altLang="zh-CN" dirty="0"/>
              <a:t>in PCA or any machine learning technique</a:t>
            </a:r>
            <a:r>
              <a:rPr lang="en-US" altLang="zh-CN" dirty="0" smtClean="0"/>
              <a:t>.”</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3" name="矩形 2"/>
          <p:cNvSpPr/>
          <p:nvPr/>
        </p:nvSpPr>
        <p:spPr>
          <a:xfrm>
            <a:off x="455539" y="1924467"/>
            <a:ext cx="6780757" cy="2585323"/>
          </a:xfrm>
          <a:prstGeom prst="rect">
            <a:avLst/>
          </a:prstGeom>
        </p:spPr>
        <p:txBody>
          <a:bodyPr wrap="square">
            <a:spAutoFit/>
          </a:bodyPr>
          <a:lstStyle/>
          <a:p>
            <a:r>
              <a:rPr lang="en-US" altLang="zh-CN" b="1" dirty="0"/>
              <a:t>Beach, </a:t>
            </a:r>
            <a:r>
              <a:rPr lang="en-US" altLang="zh-CN" b="1" dirty="0" err="1"/>
              <a:t>Golubeva</a:t>
            </a:r>
            <a:r>
              <a:rPr lang="en-US" altLang="zh-CN" b="1" dirty="0"/>
              <a:t>, </a:t>
            </a:r>
            <a:r>
              <a:rPr lang="en-US" altLang="zh-CN" b="1" dirty="0" err="1"/>
              <a:t>Melko</a:t>
            </a:r>
            <a:r>
              <a:rPr lang="en-US" altLang="zh-CN" dirty="0"/>
              <a:t>, Machine learning vortices, PRB (2018).</a:t>
            </a:r>
          </a:p>
          <a:p>
            <a:r>
              <a:rPr lang="zh-CN" altLang="en-US" dirty="0"/>
              <a:t>用涡旋作为输入，要</a:t>
            </a:r>
            <a:r>
              <a:rPr lang="en-US" altLang="zh-CN" dirty="0"/>
              <a:t>1000</a:t>
            </a:r>
            <a:r>
              <a:rPr lang="zh-CN" altLang="en-US" dirty="0"/>
              <a:t>个自旋以上，精度才可以接受</a:t>
            </a:r>
            <a:r>
              <a:rPr lang="zh-CN" altLang="en-US" dirty="0" smtClean="0"/>
              <a:t>。</a:t>
            </a:r>
            <a:endParaRPr lang="en-US" altLang="zh-CN" dirty="0" smtClean="0"/>
          </a:p>
          <a:p>
            <a:endParaRPr lang="en-US" altLang="zh-CN" dirty="0"/>
          </a:p>
          <a:p>
            <a:endParaRPr lang="en-US" altLang="zh-CN" dirty="0" smtClean="0"/>
          </a:p>
          <a:p>
            <a:r>
              <a:rPr lang="de-DE" altLang="zh-CN" b="1" dirty="0" smtClean="0"/>
              <a:t>Suchsland</a:t>
            </a:r>
            <a:r>
              <a:rPr lang="de-DE" altLang="zh-CN" b="1" dirty="0"/>
              <a:t>, Wessel</a:t>
            </a:r>
            <a:r>
              <a:rPr lang="de-DE" altLang="zh-CN" dirty="0"/>
              <a:t>, Parameter diagnostics, PRB (2018</a:t>
            </a:r>
            <a:r>
              <a:rPr lang="de-DE" altLang="zh-CN" dirty="0" smtClean="0"/>
              <a:t>)</a:t>
            </a:r>
            <a:r>
              <a:rPr lang="zh-CN" altLang="en-US" dirty="0" smtClean="0"/>
              <a:t>， </a:t>
            </a:r>
            <a:r>
              <a:rPr lang="en-US" altLang="zh-CN" dirty="0" smtClean="0"/>
              <a:t>confusion </a:t>
            </a:r>
            <a:r>
              <a:rPr lang="zh-CN" altLang="en-US" dirty="0" smtClean="0"/>
              <a:t>方法学到了比热尖峰位置</a:t>
            </a:r>
            <a:r>
              <a:rPr lang="en-US" altLang="zh-CN" dirty="0" smtClean="0"/>
              <a:t>T = 1.1, </a:t>
            </a:r>
            <a:r>
              <a:rPr lang="zh-CN" altLang="en-US" dirty="0" smtClean="0"/>
              <a:t>非</a:t>
            </a:r>
            <a:r>
              <a:rPr lang="en-US" altLang="zh-CN" dirty="0" smtClean="0"/>
              <a:t>BKT</a:t>
            </a:r>
            <a:r>
              <a:rPr lang="zh-CN" altLang="en-US" dirty="0" smtClean="0"/>
              <a:t>相变点</a:t>
            </a:r>
            <a:endParaRPr lang="en-US" altLang="zh-CN" dirty="0" smtClean="0"/>
          </a:p>
          <a:p>
            <a:endParaRPr lang="en-US" altLang="zh-CN" dirty="0"/>
          </a:p>
          <a:p>
            <a:r>
              <a:rPr lang="en-US" altLang="zh-CN" b="1" dirty="0" err="1"/>
              <a:t>Wanzhou</a:t>
            </a:r>
            <a:r>
              <a:rPr lang="en-US" altLang="zh-CN" b="1" dirty="0"/>
              <a:t> Zhang </a:t>
            </a:r>
            <a:r>
              <a:rPr lang="en-US" altLang="zh-CN" dirty="0" smtClean="0"/>
              <a:t>et al., PRE(2019) </a:t>
            </a:r>
            <a:r>
              <a:rPr lang="zh-CN" altLang="en-US" dirty="0" smtClean="0"/>
              <a:t>统计直方图法</a:t>
            </a:r>
            <a:r>
              <a:rPr lang="en-US" altLang="zh-CN" dirty="0" smtClean="0"/>
              <a:t> </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884" y="3359704"/>
            <a:ext cx="8096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361" y="774494"/>
            <a:ext cx="924099" cy="1320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477348" y="4722698"/>
            <a:ext cx="937116" cy="369332"/>
          </a:xfrm>
          <a:prstGeom prst="rect">
            <a:avLst/>
          </a:prstGeom>
        </p:spPr>
        <p:txBody>
          <a:bodyPr wrap="none">
            <a:spAutoFit/>
          </a:bodyPr>
          <a:lstStyle/>
          <a:p>
            <a:r>
              <a:rPr lang="en-US" altLang="zh-CN" dirty="0" smtClean="0"/>
              <a:t>Wessel</a:t>
            </a:r>
            <a:endParaRPr lang="zh-CN" altLang="en-US" dirty="0"/>
          </a:p>
        </p:txBody>
      </p:sp>
      <p:sp>
        <p:nvSpPr>
          <p:cNvPr id="12" name="矩形 11"/>
          <p:cNvSpPr/>
          <p:nvPr/>
        </p:nvSpPr>
        <p:spPr>
          <a:xfrm>
            <a:off x="7788884" y="2368207"/>
            <a:ext cx="1031051" cy="369332"/>
          </a:xfrm>
          <a:prstGeom prst="rect">
            <a:avLst/>
          </a:prstGeom>
        </p:spPr>
        <p:txBody>
          <a:bodyPr wrap="none">
            <a:spAutoFit/>
          </a:bodyPr>
          <a:lstStyle/>
          <a:p>
            <a:r>
              <a:rPr lang="en-US" altLang="zh-CN" dirty="0" smtClean="0"/>
              <a:t>R </a:t>
            </a:r>
            <a:r>
              <a:rPr lang="en-US" altLang="zh-CN" dirty="0" err="1" smtClean="0"/>
              <a:t>Melko</a:t>
            </a:r>
            <a:endParaRPr lang="zh-CN" altLang="en-US" dirty="0"/>
          </a:p>
        </p:txBody>
      </p:sp>
      <p:sp>
        <p:nvSpPr>
          <p:cNvPr id="13" name="圆角矩形 12"/>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1</a:t>
            </a:r>
            <a:endParaRPr lang="zh-CN" altLang="en-US" sz="2700" dirty="0"/>
          </a:p>
        </p:txBody>
      </p:sp>
      <p:sp>
        <p:nvSpPr>
          <p:cNvPr id="14" name="矩形 13"/>
          <p:cNvSpPr/>
          <p:nvPr/>
        </p:nvSpPr>
        <p:spPr>
          <a:xfrm>
            <a:off x="755576" y="3475"/>
            <a:ext cx="1630568" cy="551815"/>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研究背景</a:t>
            </a:r>
          </a:p>
        </p:txBody>
      </p:sp>
    </p:spTree>
    <p:extLst>
      <p:ext uri="{BB962C8B-B14F-4D97-AF65-F5344CB8AC3E}">
        <p14:creationId xmlns:p14="http://schemas.microsoft.com/office/powerpoint/2010/main" val="37373674"/>
      </p:ext>
    </p:extLst>
  </p:cSld>
  <p:clrMapOvr>
    <a:masterClrMapping/>
  </p:clrMapOvr>
  <mc:AlternateContent xmlns:mc="http://schemas.openxmlformats.org/markup-compatibility/2006">
    <mc:Choice xmlns:p14="http://schemas.microsoft.com/office/powerpoint/2010/main" Requires="p14">
      <p:transition spd="med" p14:dur="700" advTm="23">
        <p:fade/>
      </p:transition>
    </mc:Choice>
    <mc:Fallback>
      <p:transition spd="med" advTm="23">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1</a:t>
            </a:r>
            <a:endParaRPr lang="zh-CN" altLang="en-US" sz="2700" dirty="0"/>
          </a:p>
        </p:txBody>
      </p:sp>
      <p:sp>
        <p:nvSpPr>
          <p:cNvPr id="3" name="矩形 2"/>
          <p:cNvSpPr/>
          <p:nvPr/>
        </p:nvSpPr>
        <p:spPr>
          <a:xfrm>
            <a:off x="755576" y="3475"/>
            <a:ext cx="1630568" cy="551815"/>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研究背景</a:t>
            </a:r>
          </a:p>
        </p:txBody>
      </p:sp>
      <p:grpSp>
        <p:nvGrpSpPr>
          <p:cNvPr id="4" name="组合 3"/>
          <p:cNvGrpSpPr/>
          <p:nvPr/>
        </p:nvGrpSpPr>
        <p:grpSpPr>
          <a:xfrm>
            <a:off x="683568" y="704072"/>
            <a:ext cx="7940003" cy="4028485"/>
            <a:chOff x="467544" y="685554"/>
            <a:chExt cx="7940003" cy="4028485"/>
          </a:xfrm>
        </p:grpSpPr>
        <p:sp>
          <p:nvSpPr>
            <p:cNvPr id="5" name="任意多边形 4"/>
            <p:cNvSpPr/>
            <p:nvPr/>
          </p:nvSpPr>
          <p:spPr>
            <a:xfrm>
              <a:off x="467544" y="885674"/>
              <a:ext cx="7848872" cy="1523542"/>
            </a:xfrm>
            <a:custGeom>
              <a:avLst/>
              <a:gdLst>
                <a:gd name="connsiteX0" fmla="*/ 0 w 7848872"/>
                <a:gd name="connsiteY0" fmla="*/ 0 h 1168650"/>
                <a:gd name="connsiteX1" fmla="*/ 7848872 w 7848872"/>
                <a:gd name="connsiteY1" fmla="*/ 0 h 1168650"/>
                <a:gd name="connsiteX2" fmla="*/ 7848872 w 7848872"/>
                <a:gd name="connsiteY2" fmla="*/ 1168650 h 1168650"/>
                <a:gd name="connsiteX3" fmla="*/ 0 w 7848872"/>
                <a:gd name="connsiteY3" fmla="*/ 1168650 h 1168650"/>
                <a:gd name="connsiteX4" fmla="*/ 0 w 7848872"/>
                <a:gd name="connsiteY4" fmla="*/ 0 h 11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872" h="1168650">
                  <a:moveTo>
                    <a:pt x="0" y="0"/>
                  </a:moveTo>
                  <a:lnTo>
                    <a:pt x="7848872" y="0"/>
                  </a:lnTo>
                  <a:lnTo>
                    <a:pt x="7848872" y="1168650"/>
                  </a:lnTo>
                  <a:lnTo>
                    <a:pt x="0" y="1168650"/>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09160" tIns="291592" rIns="609160" bIns="85344" numCol="1" spcCol="1270" anchor="t" anchorCtr="0">
              <a:noAutofit/>
            </a:bodyPr>
            <a:lstStyle/>
            <a:p>
              <a:pPr marL="285750" lvl="1" indent="-285750" algn="l" defTabSz="533400" rtl="0">
                <a:lnSpc>
                  <a:spcPct val="150000"/>
                </a:lnSpc>
                <a:spcBef>
                  <a:spcPct val="0"/>
                </a:spcBef>
                <a:spcAft>
                  <a:spcPct val="15000"/>
                </a:spcAft>
                <a:buFont typeface="Arial" pitchFamily="34" charset="0"/>
                <a:buChar char="•"/>
              </a:pPr>
              <a:r>
                <a:rPr lang="zh-CN" altLang="en-US" sz="1600" dirty="0" smtClean="0"/>
                <a:t>基于</a:t>
              </a:r>
              <a:r>
                <a:rPr lang="zh-CN" altLang="en-US" sz="1600" kern="1200" dirty="0" smtClean="0"/>
                <a:t>扩散映射的方案</a:t>
              </a:r>
              <a:r>
                <a:rPr lang="zh-CN" sz="1600" kern="1200" dirty="0" smtClean="0"/>
                <a:t>主要利用</a:t>
              </a:r>
              <a:r>
                <a:rPr lang="zh-CN" altLang="en-US" sz="1600" kern="1200" dirty="0" smtClean="0"/>
                <a:t>聚类后两个值的</a:t>
              </a:r>
              <a:r>
                <a:rPr lang="zh-CN" sz="1600" kern="1200" dirty="0" smtClean="0"/>
                <a:t>交叉点作为相变点，</a:t>
              </a:r>
              <a:r>
                <a:rPr lang="zh-CN" sz="1600" b="1" kern="1200" dirty="0" smtClean="0">
                  <a:solidFill>
                    <a:srgbClr val="FF0000"/>
                  </a:solidFill>
                </a:rPr>
                <a:t>然而有的时候寻找交叉点本身会带来误差</a:t>
              </a:r>
              <a:r>
                <a:rPr lang="zh-CN" sz="1600" kern="1200" dirty="0" smtClean="0"/>
                <a:t>，并不利</a:t>
              </a:r>
              <a:r>
                <a:rPr lang="zh-CN" sz="1600" kern="1200" dirty="0" smtClean="0"/>
                <a:t>于提高</a:t>
              </a:r>
              <a:r>
                <a:rPr lang="zh-CN" altLang="en-US" sz="1600" kern="1200" dirty="0" smtClean="0"/>
                <a:t>准确度；</a:t>
              </a:r>
              <a:endParaRPr lang="en-US" altLang="zh-CN" sz="1600" kern="1200" dirty="0" smtClean="0"/>
            </a:p>
            <a:p>
              <a:pPr marL="285750" lvl="1" indent="-285750" algn="l" defTabSz="533400" rtl="0">
                <a:lnSpc>
                  <a:spcPct val="150000"/>
                </a:lnSpc>
                <a:spcBef>
                  <a:spcPct val="0"/>
                </a:spcBef>
                <a:spcAft>
                  <a:spcPct val="15000"/>
                </a:spcAft>
                <a:buFont typeface="Arial" pitchFamily="34" charset="0"/>
                <a:buChar char="•"/>
              </a:pPr>
              <a:r>
                <a:rPr lang="zh-CN" altLang="en-US" sz="1600" kern="1200" dirty="0" smtClean="0"/>
                <a:t>对非拓扑相变束手无策。</a:t>
              </a:r>
              <a:endParaRPr lang="zh-CN" sz="1600" kern="1200" dirty="0"/>
            </a:p>
          </p:txBody>
        </p:sp>
        <p:sp>
          <p:nvSpPr>
            <p:cNvPr id="6" name="任意多边形 5"/>
            <p:cNvSpPr/>
            <p:nvPr/>
          </p:nvSpPr>
          <p:spPr>
            <a:xfrm>
              <a:off x="960156" y="685554"/>
              <a:ext cx="6070278" cy="396000"/>
            </a:xfrm>
            <a:custGeom>
              <a:avLst/>
              <a:gdLst>
                <a:gd name="connsiteX0" fmla="*/ 0 w 6070278"/>
                <a:gd name="connsiteY0" fmla="*/ 54867 h 329194"/>
                <a:gd name="connsiteX1" fmla="*/ 54867 w 6070278"/>
                <a:gd name="connsiteY1" fmla="*/ 0 h 329194"/>
                <a:gd name="connsiteX2" fmla="*/ 6015411 w 6070278"/>
                <a:gd name="connsiteY2" fmla="*/ 0 h 329194"/>
                <a:gd name="connsiteX3" fmla="*/ 6070278 w 6070278"/>
                <a:gd name="connsiteY3" fmla="*/ 54867 h 329194"/>
                <a:gd name="connsiteX4" fmla="*/ 6070278 w 6070278"/>
                <a:gd name="connsiteY4" fmla="*/ 274327 h 329194"/>
                <a:gd name="connsiteX5" fmla="*/ 6015411 w 6070278"/>
                <a:gd name="connsiteY5" fmla="*/ 329194 h 329194"/>
                <a:gd name="connsiteX6" fmla="*/ 54867 w 6070278"/>
                <a:gd name="connsiteY6" fmla="*/ 329194 h 329194"/>
                <a:gd name="connsiteX7" fmla="*/ 0 w 6070278"/>
                <a:gd name="connsiteY7" fmla="*/ 274327 h 329194"/>
                <a:gd name="connsiteX8" fmla="*/ 0 w 6070278"/>
                <a:gd name="connsiteY8" fmla="*/ 54867 h 32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278" h="329194">
                  <a:moveTo>
                    <a:pt x="0" y="54867"/>
                  </a:moveTo>
                  <a:cubicBezTo>
                    <a:pt x="0" y="24565"/>
                    <a:pt x="24565" y="0"/>
                    <a:pt x="54867" y="0"/>
                  </a:cubicBezTo>
                  <a:lnTo>
                    <a:pt x="6015411" y="0"/>
                  </a:lnTo>
                  <a:cubicBezTo>
                    <a:pt x="6045713" y="0"/>
                    <a:pt x="6070278" y="24565"/>
                    <a:pt x="6070278" y="54867"/>
                  </a:cubicBezTo>
                  <a:lnTo>
                    <a:pt x="6070278" y="274327"/>
                  </a:lnTo>
                  <a:cubicBezTo>
                    <a:pt x="6070278" y="304629"/>
                    <a:pt x="6045713" y="329194"/>
                    <a:pt x="6015411" y="329194"/>
                  </a:cubicBezTo>
                  <a:lnTo>
                    <a:pt x="54867" y="329194"/>
                  </a:lnTo>
                  <a:cubicBezTo>
                    <a:pt x="24565" y="329194"/>
                    <a:pt x="0" y="304629"/>
                    <a:pt x="0" y="274327"/>
                  </a:cubicBezTo>
                  <a:lnTo>
                    <a:pt x="0" y="5486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3738" tIns="16070" rIns="223738" bIns="16070" numCol="1" spcCol="1270" anchor="ctr" anchorCtr="0">
              <a:noAutofit/>
            </a:bodyPr>
            <a:lstStyle/>
            <a:p>
              <a:pPr lvl="0" algn="l" defTabSz="622300" rtl="0">
                <a:lnSpc>
                  <a:spcPct val="90000"/>
                </a:lnSpc>
                <a:spcBef>
                  <a:spcPct val="0"/>
                </a:spcBef>
                <a:spcAft>
                  <a:spcPct val="35000"/>
                </a:spcAft>
              </a:pPr>
              <a:r>
                <a:rPr lang="zh-CN" altLang="en-US" sz="2000" b="1" kern="1200" dirty="0" smtClean="0"/>
                <a:t>寻找更准确</a:t>
              </a:r>
              <a:r>
                <a:rPr lang="zh-CN" altLang="en-US" sz="2000" b="1" kern="1200" dirty="0" smtClean="0"/>
                <a:t>的</a:t>
              </a:r>
              <a:r>
                <a:rPr lang="zh-CN" altLang="en-US" sz="2000" b="1" dirty="0"/>
                <a:t>定</a:t>
              </a:r>
              <a:r>
                <a:rPr lang="zh-CN" altLang="en-US" sz="2000" b="1" dirty="0" smtClean="0"/>
                <a:t>量方案</a:t>
              </a:r>
              <a:r>
                <a:rPr lang="zh-CN" altLang="en-US" sz="2000" b="1" kern="1200" dirty="0" smtClean="0"/>
                <a:t>，</a:t>
              </a:r>
              <a:r>
                <a:rPr lang="zh-CN" altLang="en-US" sz="2000" b="1" kern="1200" dirty="0" smtClean="0"/>
                <a:t>用于判断相变点位置</a:t>
              </a:r>
              <a:endParaRPr lang="zh-CN" altLang="en-US" sz="2000" kern="1200" dirty="0"/>
            </a:p>
          </p:txBody>
        </p:sp>
        <p:sp>
          <p:nvSpPr>
            <p:cNvPr id="9" name="任意多边形 8"/>
            <p:cNvSpPr/>
            <p:nvPr/>
          </p:nvSpPr>
          <p:spPr>
            <a:xfrm>
              <a:off x="558675" y="3545389"/>
              <a:ext cx="7848872" cy="1168650"/>
            </a:xfrm>
            <a:custGeom>
              <a:avLst/>
              <a:gdLst>
                <a:gd name="connsiteX0" fmla="*/ 0 w 7848872"/>
                <a:gd name="connsiteY0" fmla="*/ 0 h 1168650"/>
                <a:gd name="connsiteX1" fmla="*/ 7848872 w 7848872"/>
                <a:gd name="connsiteY1" fmla="*/ 0 h 1168650"/>
                <a:gd name="connsiteX2" fmla="*/ 7848872 w 7848872"/>
                <a:gd name="connsiteY2" fmla="*/ 1168650 h 1168650"/>
                <a:gd name="connsiteX3" fmla="*/ 0 w 7848872"/>
                <a:gd name="connsiteY3" fmla="*/ 1168650 h 1168650"/>
                <a:gd name="connsiteX4" fmla="*/ 0 w 7848872"/>
                <a:gd name="connsiteY4" fmla="*/ 0 h 11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872" h="1168650">
                  <a:moveTo>
                    <a:pt x="0" y="0"/>
                  </a:moveTo>
                  <a:lnTo>
                    <a:pt x="7848872" y="0"/>
                  </a:lnTo>
                  <a:lnTo>
                    <a:pt x="7848872" y="1168650"/>
                  </a:lnTo>
                  <a:lnTo>
                    <a:pt x="0" y="1168650"/>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09160" tIns="291592" rIns="609160" bIns="85344" numCol="1" spcCol="1270" anchor="t" anchorCtr="0">
              <a:noAutofit/>
            </a:bodyPr>
            <a:lstStyle/>
            <a:p>
              <a:pPr marL="114300" lvl="1" indent="-114300" algn="l" defTabSz="533400" rtl="0">
                <a:lnSpc>
                  <a:spcPct val="150000"/>
                </a:lnSpc>
                <a:spcBef>
                  <a:spcPct val="0"/>
                </a:spcBef>
                <a:spcAft>
                  <a:spcPct val="15000"/>
                </a:spcAft>
                <a:buChar char="••"/>
              </a:pPr>
              <a:r>
                <a:rPr lang="zh-CN" sz="1600" b="0" kern="1200" dirty="0" smtClean="0"/>
                <a:t>普通的经典</a:t>
              </a:r>
              <a:r>
                <a:rPr lang="en-US" sz="1600" b="0" kern="1200" dirty="0" smtClean="0"/>
                <a:t>XY</a:t>
              </a:r>
              <a:r>
                <a:rPr lang="zh-CN" sz="1600" b="0" kern="1200" dirty="0" smtClean="0"/>
                <a:t>模型，在发生拓扑相变时伴随着整数涡旋的产生和消失</a:t>
              </a:r>
              <a:r>
                <a:rPr lang="zh-CN" altLang="en-US" sz="1600" b="0" kern="1200" dirty="0" smtClean="0"/>
                <a:t>。</a:t>
              </a:r>
              <a:endParaRPr lang="en-US" altLang="zh-CN" sz="1600" b="0" kern="1200" dirty="0" smtClean="0"/>
            </a:p>
            <a:p>
              <a:pPr marL="114300" lvl="1" indent="-114300" algn="l" defTabSz="533400" rtl="0">
                <a:lnSpc>
                  <a:spcPct val="150000"/>
                </a:lnSpc>
                <a:spcBef>
                  <a:spcPct val="0"/>
                </a:spcBef>
                <a:spcAft>
                  <a:spcPct val="15000"/>
                </a:spcAft>
                <a:buChar char="••"/>
              </a:pPr>
              <a:r>
                <a:rPr lang="zh-CN" altLang="en-US" sz="1600" dirty="0" smtClean="0"/>
                <a:t>非整数涡旋如何探索</a:t>
              </a:r>
              <a:r>
                <a:rPr lang="zh-CN" altLang="en-US" sz="1600" b="0" kern="1200" dirty="0" smtClean="0"/>
                <a:t>，</a:t>
              </a:r>
              <a:r>
                <a:rPr lang="zh-CN" sz="1600" b="0" kern="1200" dirty="0" smtClean="0"/>
                <a:t>比如</a:t>
              </a:r>
              <a:r>
                <a:rPr lang="en-US" sz="1600" b="0" kern="1200" dirty="0" smtClean="0"/>
                <a:t>1/2</a:t>
              </a:r>
              <a:r>
                <a:rPr lang="zh-CN" altLang="en-US" sz="1600" dirty="0"/>
                <a:t>，</a:t>
              </a:r>
              <a:r>
                <a:rPr lang="en-US" sz="1600" b="0" kern="1200" dirty="0" smtClean="0"/>
                <a:t>1/8</a:t>
              </a:r>
              <a:r>
                <a:rPr lang="zh-CN" sz="1600" b="0" kern="1200" dirty="0" smtClean="0"/>
                <a:t>涡</a:t>
              </a:r>
              <a:r>
                <a:rPr lang="zh-CN" sz="1600" b="0" kern="1200" dirty="0" smtClean="0"/>
                <a:t>旋</a:t>
              </a:r>
              <a:r>
                <a:rPr lang="zh-CN" altLang="en-US" sz="1600" dirty="0"/>
                <a:t>？</a:t>
              </a:r>
              <a:endParaRPr lang="zh-CN" sz="1600" b="0" kern="1200" dirty="0"/>
            </a:p>
          </p:txBody>
        </p:sp>
        <p:sp>
          <p:nvSpPr>
            <p:cNvPr id="10" name="任意多边形 9"/>
            <p:cNvSpPr/>
            <p:nvPr/>
          </p:nvSpPr>
          <p:spPr>
            <a:xfrm>
              <a:off x="954551" y="3392319"/>
              <a:ext cx="6070223" cy="394512"/>
            </a:xfrm>
            <a:custGeom>
              <a:avLst/>
              <a:gdLst>
                <a:gd name="connsiteX0" fmla="*/ 0 w 6070223"/>
                <a:gd name="connsiteY0" fmla="*/ 65753 h 394512"/>
                <a:gd name="connsiteX1" fmla="*/ 65753 w 6070223"/>
                <a:gd name="connsiteY1" fmla="*/ 0 h 394512"/>
                <a:gd name="connsiteX2" fmla="*/ 6004470 w 6070223"/>
                <a:gd name="connsiteY2" fmla="*/ 0 h 394512"/>
                <a:gd name="connsiteX3" fmla="*/ 6070223 w 6070223"/>
                <a:gd name="connsiteY3" fmla="*/ 65753 h 394512"/>
                <a:gd name="connsiteX4" fmla="*/ 6070223 w 6070223"/>
                <a:gd name="connsiteY4" fmla="*/ 328759 h 394512"/>
                <a:gd name="connsiteX5" fmla="*/ 6004470 w 6070223"/>
                <a:gd name="connsiteY5" fmla="*/ 394512 h 394512"/>
                <a:gd name="connsiteX6" fmla="*/ 65753 w 6070223"/>
                <a:gd name="connsiteY6" fmla="*/ 394512 h 394512"/>
                <a:gd name="connsiteX7" fmla="*/ 0 w 6070223"/>
                <a:gd name="connsiteY7" fmla="*/ 328759 h 394512"/>
                <a:gd name="connsiteX8" fmla="*/ 0 w 6070223"/>
                <a:gd name="connsiteY8" fmla="*/ 65753 h 39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223" h="394512">
                  <a:moveTo>
                    <a:pt x="0" y="65753"/>
                  </a:moveTo>
                  <a:cubicBezTo>
                    <a:pt x="0" y="29439"/>
                    <a:pt x="29439" y="0"/>
                    <a:pt x="65753" y="0"/>
                  </a:cubicBezTo>
                  <a:lnTo>
                    <a:pt x="6004470" y="0"/>
                  </a:lnTo>
                  <a:cubicBezTo>
                    <a:pt x="6040784" y="0"/>
                    <a:pt x="6070223" y="29439"/>
                    <a:pt x="6070223" y="65753"/>
                  </a:cubicBezTo>
                  <a:lnTo>
                    <a:pt x="6070223" y="328759"/>
                  </a:lnTo>
                  <a:cubicBezTo>
                    <a:pt x="6070223" y="365073"/>
                    <a:pt x="6040784" y="394512"/>
                    <a:pt x="6004470" y="394512"/>
                  </a:cubicBezTo>
                  <a:lnTo>
                    <a:pt x="65753" y="394512"/>
                  </a:lnTo>
                  <a:cubicBezTo>
                    <a:pt x="29439" y="394512"/>
                    <a:pt x="0" y="365073"/>
                    <a:pt x="0" y="328759"/>
                  </a:cubicBezTo>
                  <a:lnTo>
                    <a:pt x="0" y="65753"/>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6926" tIns="19258" rIns="226926" bIns="19258" numCol="1" spcCol="1270" anchor="ctr" anchorCtr="0">
              <a:noAutofit/>
            </a:bodyPr>
            <a:lstStyle/>
            <a:p>
              <a:pPr lvl="0" algn="l" defTabSz="622300" rtl="0">
                <a:lnSpc>
                  <a:spcPct val="90000"/>
                </a:lnSpc>
                <a:spcBef>
                  <a:spcPct val="0"/>
                </a:spcBef>
                <a:spcAft>
                  <a:spcPct val="35000"/>
                </a:spcAft>
              </a:pPr>
              <a:r>
                <a:rPr lang="zh-CN" sz="2000" b="1" kern="1200" dirty="0" smtClean="0"/>
                <a:t>探究</a:t>
              </a:r>
              <a:r>
                <a:rPr lang="zh-CN" altLang="en-US" sz="2000" b="1" kern="1200" dirty="0" smtClean="0"/>
                <a:t>特殊的拓扑相变</a:t>
              </a:r>
              <a:r>
                <a:rPr lang="zh-CN" altLang="en-US" sz="2000" b="1" kern="1200" dirty="0" smtClean="0"/>
                <a:t>：非</a:t>
              </a:r>
              <a:r>
                <a:rPr lang="zh-CN" altLang="en-US" sz="2000" b="1" kern="1200" dirty="0" smtClean="0"/>
                <a:t>整数涡</a:t>
              </a:r>
              <a:r>
                <a:rPr lang="zh-CN" altLang="en-US" sz="2000" b="1" kern="1200" dirty="0" smtClean="0"/>
                <a:t>旋约束</a:t>
              </a:r>
              <a:endParaRPr lang="zh-CN" sz="2000" kern="1200" dirty="0"/>
            </a:p>
          </p:txBody>
        </p:sp>
      </p:grpSp>
    </p:spTree>
    <p:extLst>
      <p:ext uri="{BB962C8B-B14F-4D97-AF65-F5344CB8AC3E}">
        <p14:creationId xmlns:p14="http://schemas.microsoft.com/office/powerpoint/2010/main" val="508350902"/>
      </p:ext>
    </p:extLst>
  </p:cSld>
  <p:clrMapOvr>
    <a:masterClrMapping/>
  </p:clrMapOvr>
  <mc:AlternateContent xmlns:mc="http://schemas.openxmlformats.org/markup-compatibility/2006">
    <mc:Choice xmlns:p14="http://schemas.microsoft.com/office/powerpoint/2010/main" Requires="p14">
      <p:transition spd="med" p14:dur="700" advTm="65">
        <p:fade/>
      </p:transition>
    </mc:Choice>
    <mc:Fallback>
      <p:transition spd="med" advTm="65">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9136" y="953453"/>
            <a:ext cx="7767955" cy="2897981"/>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sp>
        <p:nvSpPr>
          <p:cNvPr id="200" name="文本框 199"/>
          <p:cNvSpPr txBox="1"/>
          <p:nvPr/>
        </p:nvSpPr>
        <p:spPr>
          <a:xfrm>
            <a:off x="1799005" y="2059140"/>
            <a:ext cx="1816412" cy="484744"/>
          </a:xfrm>
          <a:prstGeom prst="rect">
            <a:avLst/>
          </a:prstGeom>
          <a:noFill/>
        </p:spPr>
        <p:txBody>
          <a:bodyPr wrap="square" lIns="68576" tIns="34288" rIns="68576" bIns="34288" rtlCol="0">
            <a:spAutoFit/>
          </a:bodyPr>
          <a:lstStyle/>
          <a:p>
            <a:r>
              <a:rPr lang="zh-CN" altLang="en-US" sz="2700" b="1" dirty="0">
                <a:solidFill>
                  <a:schemeClr val="bg1"/>
                </a:solidFill>
                <a:latin typeface="方正清刻本悦宋简体" panose="02000000000000000000" pitchFamily="2" charset="-122"/>
                <a:ea typeface="方正清刻本悦宋简体" panose="02000000000000000000" pitchFamily="2" charset="-122"/>
              </a:rPr>
              <a:t>研</a:t>
            </a:r>
            <a:r>
              <a:rPr lang="zh-CN" altLang="en-US" sz="2700" b="1" dirty="0" smtClean="0">
                <a:solidFill>
                  <a:schemeClr val="bg1"/>
                </a:solidFill>
                <a:latin typeface="方正清刻本悦宋简体" panose="02000000000000000000" pitchFamily="2" charset="-122"/>
                <a:ea typeface="方正清刻本悦宋简体" panose="02000000000000000000" pitchFamily="2" charset="-122"/>
              </a:rPr>
              <a:t>究</a:t>
            </a:r>
            <a:r>
              <a:rPr lang="zh-CN" altLang="en-US" sz="2700" b="1" dirty="0">
                <a:solidFill>
                  <a:schemeClr val="bg1"/>
                </a:solidFill>
                <a:latin typeface="方正清刻本悦宋简体" panose="02000000000000000000" pitchFamily="2" charset="-122"/>
                <a:ea typeface="方正清刻本悦宋简体" panose="02000000000000000000" pitchFamily="2" charset="-122"/>
              </a:rPr>
              <a:t>方法</a:t>
            </a:r>
            <a:endParaRPr lang="zh-CN" altLang="en-US" sz="27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5206366" y="1499235"/>
            <a:ext cx="2525395" cy="1859280"/>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218320373"/>
      </p:ext>
    </p:extLst>
  </p:cSld>
  <p:clrMapOvr>
    <a:masterClrMapping/>
  </p:clrMapOvr>
  <mc:AlternateContent xmlns:mc="http://schemas.openxmlformats.org/markup-compatibility/2006">
    <mc:Choice xmlns:p14="http://schemas.microsoft.com/office/powerpoint/2010/main" Requires="p14">
      <p:transition p14:dur="0" advTm="259"/>
    </mc:Choice>
    <mc:Fallback>
      <p:transition advTm="25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2</a:t>
            </a:r>
            <a:endParaRPr lang="zh-CN" altLang="en-US" sz="2700" dirty="0"/>
          </a:p>
        </p:txBody>
      </p:sp>
      <p:sp>
        <p:nvSpPr>
          <p:cNvPr id="12" name="矩形 11"/>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究方法</a:t>
            </a:r>
            <a:endParaRPr lang="zh-CN" altLang="en-US" sz="2100" b="1" dirty="0">
              <a:solidFill>
                <a:srgbClr val="157E9F"/>
              </a:solidFill>
              <a:latin typeface="+mn-ea"/>
            </a:endParaRPr>
          </a:p>
        </p:txBody>
      </p:sp>
      <p:pic>
        <p:nvPicPr>
          <p:cNvPr id="13" name="Picture 1" descr="C:\Users\tian\AppData\Roaming\Tencent\Users\1794670899\QQ\WinTemp\RichOle\4E(LPNJ[NB~AJRV`[``0O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87574"/>
            <a:ext cx="4176464" cy="36549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987573"/>
            <a:ext cx="4356484" cy="364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3">
            <a:extLst>
              <a:ext uri="{FF2B5EF4-FFF2-40B4-BE49-F238E27FC236}">
                <a16:creationId xmlns="" xmlns:a16="http://schemas.microsoft.com/office/drawing/2014/main" id="{E1901C7E-1E63-42A9-B052-14314C6D7539}"/>
              </a:ext>
            </a:extLst>
          </p:cNvPr>
          <p:cNvSpPr txBox="1">
            <a:spLocks noChangeArrowheads="1"/>
          </p:cNvSpPr>
          <p:nvPr/>
        </p:nvSpPr>
        <p:spPr bwMode="auto">
          <a:xfrm>
            <a:off x="3660106" y="44938"/>
            <a:ext cx="1985157" cy="438580"/>
          </a:xfrm>
          <a:prstGeom prst="rect">
            <a:avLst/>
          </a:prstGeom>
        </p:spPr>
        <p:txBody>
          <a:bodyPr wrap="none" lIns="68579" tIns="34289" rIns="68579" bIns="34289">
            <a:spAutoFit/>
          </a:bodyPr>
          <a:lstStyle>
            <a:defPPr>
              <a:defRPr lang="zh-CN"/>
            </a:defPPr>
            <a:lvl1pPr algn="ctr">
              <a:defRPr sz="2500" b="1" kern="0">
                <a:solidFill>
                  <a:srgbClr val="005ADE"/>
                </a:solidFill>
                <a:latin typeface="Times New Roman" panose="02020603050405020304" pitchFamily="18" charset="0"/>
                <a:ea typeface="微软雅黑" pitchFamily="34" charset="-122"/>
                <a:cs typeface="Times New Roman" panose="02020603050405020304" pitchFamily="18" charset="0"/>
              </a:defRPr>
            </a:lvl1pPr>
          </a:lstStyle>
          <a:p>
            <a:pPr defTabSz="685783"/>
            <a:r>
              <a:rPr lang="zh-CN" altLang="en-US" sz="2400" dirty="0" smtClean="0">
                <a:solidFill>
                  <a:srgbClr val="0000CC"/>
                </a:solidFill>
              </a:rPr>
              <a:t>扩散映射方法</a:t>
            </a:r>
            <a:endParaRPr lang="zh-CN" altLang="en-US" sz="2400" dirty="0">
              <a:solidFill>
                <a:srgbClr val="0000CC"/>
              </a:solidFill>
            </a:endParaRPr>
          </a:p>
        </p:txBody>
      </p:sp>
    </p:spTree>
    <p:extLst>
      <p:ext uri="{BB962C8B-B14F-4D97-AF65-F5344CB8AC3E}">
        <p14:creationId xmlns:p14="http://schemas.microsoft.com/office/powerpoint/2010/main" val="2852547952"/>
      </p:ext>
    </p:extLst>
  </p:cSld>
  <p:clrMapOvr>
    <a:masterClrMapping/>
  </p:clrMapOvr>
  <mc:AlternateContent xmlns:mc="http://schemas.openxmlformats.org/markup-compatibility/2006">
    <mc:Choice xmlns:p14="http://schemas.microsoft.com/office/powerpoint/2010/main" Requires="p14">
      <p:transition p14:dur="10" advTm="133"/>
    </mc:Choice>
    <mc:Fallback>
      <p:transition advTm="133"/>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63" y="757688"/>
            <a:ext cx="427633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366" y="757689"/>
            <a:ext cx="4067097"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descr="C:\Users\tian\AppData\Roaming\Tencent\Users\1794670899\QQ\WinTemp\RichOle\_}XI8GPF4VW34})V]W)2~{J.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63" y="262330"/>
            <a:ext cx="1619250" cy="466725"/>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C:\Users\tian\AppData\Roaming\Tencent\Users\1794670899\QQ\WinTemp\RichOle\5@DPHAI}D7RBSMX3T9Z({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366" y="319480"/>
            <a:ext cx="16573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68680"/>
      </p:ext>
    </p:extLst>
  </p:cSld>
  <p:clrMapOvr>
    <a:masterClrMapping/>
  </p:clrMapOvr>
  <mc:AlternateContent xmlns:mc="http://schemas.openxmlformats.org/markup-compatibility/2006">
    <mc:Choice xmlns:p14="http://schemas.microsoft.com/office/powerpoint/2010/main" Requires="p14">
      <p:transition spd="med" p14:dur="700" advTm="76">
        <p:fade/>
      </p:transition>
    </mc:Choice>
    <mc:Fallback>
      <p:transition spd="med" advTm="76">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771550"/>
            <a:ext cx="4248472" cy="396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771550"/>
            <a:ext cx="4032008" cy="396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5" descr="C:\Users\tian\AppData\Roaming\Tencent\Users\1794670899\QQ\WinTemp\RichOle\ZBT2@W(D0D3C$6(CKT00$`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337561"/>
            <a:ext cx="16668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tian\AppData\Roaming\Tencent\Users\1794670899\QQ\WinTemp\RichOle\ULA_XUCR39JX{04DRQC$[B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328036"/>
            <a:ext cx="16002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505848"/>
      </p:ext>
    </p:extLst>
  </p:cSld>
  <p:clrMapOvr>
    <a:masterClrMapping/>
  </p:clrMapOvr>
  <mc:AlternateContent xmlns:mc="http://schemas.openxmlformats.org/markup-compatibility/2006">
    <mc:Choice xmlns:p14="http://schemas.microsoft.com/office/powerpoint/2010/main" Requires="p14">
      <p:transition spd="med" p14:dur="700" advTm="244">
        <p:fade/>
      </p:transition>
    </mc:Choice>
    <mc:Fallback>
      <p:transition spd="med" advTm="244">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60" y="123478"/>
            <a:ext cx="5086896"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56040" y="3795885"/>
            <a:ext cx="5352064" cy="1384995"/>
          </a:xfrm>
          <a:prstGeom prst="rect">
            <a:avLst/>
          </a:prstGeom>
        </p:spPr>
        <p:txBody>
          <a:bodyPr wrap="square">
            <a:spAutoFit/>
          </a:bodyPr>
          <a:lstStyle/>
          <a:p>
            <a:pPr>
              <a:lnSpc>
                <a:spcPct val="200000"/>
              </a:lnSpc>
            </a:pPr>
            <a:r>
              <a:rPr lang="zh-CN" altLang="en-US" sz="1400" b="1" dirty="0">
                <a:solidFill>
                  <a:srgbClr val="FF0000"/>
                </a:solidFill>
              </a:rPr>
              <a:t>五个团簇分别为</a:t>
            </a:r>
            <a:r>
              <a:rPr lang="en-US" altLang="zh-CN" sz="1400" b="1" dirty="0">
                <a:solidFill>
                  <a:srgbClr val="FF0000"/>
                </a:solidFill>
              </a:rPr>
              <a:t>(0</a:t>
            </a:r>
            <a:r>
              <a:rPr lang="en-US" altLang="zh-CN" sz="1400" b="1" i="1" dirty="0">
                <a:solidFill>
                  <a:srgbClr val="FF0000"/>
                </a:solidFill>
              </a:rPr>
              <a:t>, </a:t>
            </a:r>
            <a:r>
              <a:rPr lang="en-US" altLang="zh-CN" sz="1400" b="1" dirty="0">
                <a:solidFill>
                  <a:srgbClr val="FF0000"/>
                </a:solidFill>
              </a:rPr>
              <a:t>0)(0</a:t>
            </a:r>
            <a:r>
              <a:rPr lang="en-US" altLang="zh-CN" sz="1400" b="1" i="1" dirty="0">
                <a:solidFill>
                  <a:srgbClr val="FF0000"/>
                </a:solidFill>
              </a:rPr>
              <a:t>, </a:t>
            </a:r>
            <a:r>
              <a:rPr lang="en-US" altLang="zh-CN" sz="1400" b="1" dirty="0">
                <a:solidFill>
                  <a:srgbClr val="FF0000"/>
                </a:solidFill>
              </a:rPr>
              <a:t>1)(</a:t>
            </a:r>
            <a:r>
              <a:rPr lang="en-US" altLang="zh-CN" sz="1400" b="1" dirty="0" smtClean="0">
                <a:solidFill>
                  <a:srgbClr val="FF0000"/>
                </a:solidFill>
              </a:rPr>
              <a:t>0</a:t>
            </a:r>
            <a:r>
              <a:rPr lang="en-US" altLang="zh-CN" sz="1400" b="1" i="1" dirty="0" smtClean="0">
                <a:solidFill>
                  <a:srgbClr val="FF0000"/>
                </a:solidFill>
              </a:rPr>
              <a:t>,-</a:t>
            </a:r>
            <a:r>
              <a:rPr lang="en-US" altLang="zh-CN" sz="1400" b="1" dirty="0" smtClean="0">
                <a:solidFill>
                  <a:srgbClr val="FF0000"/>
                </a:solidFill>
              </a:rPr>
              <a:t>1</a:t>
            </a:r>
            <a:r>
              <a:rPr lang="en-US" altLang="zh-CN" sz="1400" b="1" dirty="0">
                <a:solidFill>
                  <a:srgbClr val="FF0000"/>
                </a:solidFill>
              </a:rPr>
              <a:t>)(1</a:t>
            </a:r>
            <a:r>
              <a:rPr lang="en-US" altLang="zh-CN" sz="1400" b="1" i="1" dirty="0">
                <a:solidFill>
                  <a:srgbClr val="FF0000"/>
                </a:solidFill>
              </a:rPr>
              <a:t>, </a:t>
            </a:r>
            <a:r>
              <a:rPr lang="en-US" altLang="zh-CN" sz="1400" b="1" dirty="0">
                <a:solidFill>
                  <a:srgbClr val="FF0000"/>
                </a:solidFill>
              </a:rPr>
              <a:t>0</a:t>
            </a:r>
            <a:r>
              <a:rPr lang="en-US" altLang="zh-CN" sz="1400" b="1" dirty="0" smtClean="0">
                <a:solidFill>
                  <a:srgbClr val="FF0000"/>
                </a:solidFill>
              </a:rPr>
              <a:t>)(-1</a:t>
            </a:r>
            <a:r>
              <a:rPr lang="en-US" altLang="zh-CN" sz="1400" b="1" i="1" dirty="0">
                <a:solidFill>
                  <a:srgbClr val="FF0000"/>
                </a:solidFill>
              </a:rPr>
              <a:t>, </a:t>
            </a:r>
            <a:r>
              <a:rPr lang="en-US" altLang="zh-CN" sz="1400" b="1" dirty="0">
                <a:solidFill>
                  <a:srgbClr val="FF0000"/>
                </a:solidFill>
              </a:rPr>
              <a:t>0)</a:t>
            </a:r>
            <a:r>
              <a:rPr lang="zh-CN" altLang="en-US" sz="1400" b="1" dirty="0">
                <a:solidFill>
                  <a:srgbClr val="FF0000"/>
                </a:solidFill>
              </a:rPr>
              <a:t>拓扑子空间的数据</a:t>
            </a:r>
          </a:p>
          <a:p>
            <a:pPr>
              <a:lnSpc>
                <a:spcPct val="200000"/>
              </a:lnSpc>
            </a:pPr>
            <a:r>
              <a:rPr lang="zh-CN" altLang="en-US" sz="1400" b="1" dirty="0">
                <a:solidFill>
                  <a:srgbClr val="FF0000"/>
                </a:solidFill>
              </a:rPr>
              <a:t>温度超过相变点</a:t>
            </a:r>
            <a:r>
              <a:rPr lang="en-US" altLang="zh-CN" sz="1400" b="1" i="1" dirty="0">
                <a:solidFill>
                  <a:srgbClr val="FF0000"/>
                </a:solidFill>
              </a:rPr>
              <a:t>T </a:t>
            </a:r>
            <a:r>
              <a:rPr lang="en-US" altLang="zh-CN" sz="1400" b="1" dirty="0">
                <a:solidFill>
                  <a:srgbClr val="FF0000"/>
                </a:solidFill>
              </a:rPr>
              <a:t>= 0</a:t>
            </a:r>
            <a:r>
              <a:rPr lang="en-US" altLang="zh-CN" sz="1400" b="1" i="1" dirty="0">
                <a:solidFill>
                  <a:srgbClr val="FF0000"/>
                </a:solidFill>
              </a:rPr>
              <a:t>.</a:t>
            </a:r>
            <a:r>
              <a:rPr lang="en-US" altLang="zh-CN" sz="1400" b="1" dirty="0">
                <a:solidFill>
                  <a:srgbClr val="FF0000"/>
                </a:solidFill>
              </a:rPr>
              <a:t>8935</a:t>
            </a:r>
            <a:r>
              <a:rPr lang="zh-CN" altLang="en-US" sz="1400" b="1" dirty="0">
                <a:solidFill>
                  <a:srgbClr val="FF0000"/>
                </a:solidFill>
              </a:rPr>
              <a:t>，五类（颜色）融合，无法区分</a:t>
            </a:r>
            <a:r>
              <a:rPr lang="zh-CN" altLang="en-US" sz="1400" b="1" dirty="0" smtClean="0">
                <a:solidFill>
                  <a:srgbClr val="FF0000"/>
                </a:solidFill>
              </a:rPr>
              <a:t>。</a:t>
            </a:r>
            <a:endParaRPr lang="en-US" altLang="zh-CN" sz="1400" b="1" dirty="0" smtClean="0">
              <a:solidFill>
                <a:srgbClr val="FF0000"/>
              </a:solidFill>
            </a:endParaRPr>
          </a:p>
          <a:p>
            <a:pPr>
              <a:lnSpc>
                <a:spcPct val="200000"/>
              </a:lnSpc>
            </a:pPr>
            <a:r>
              <a:rPr lang="en-US" altLang="zh-CN" sz="1400" b="1" dirty="0" smtClean="0">
                <a:solidFill>
                  <a:srgbClr val="0000FF"/>
                </a:solidFill>
              </a:rPr>
              <a:t>Nature Physics 15, 790, 2019</a:t>
            </a:r>
            <a:endParaRPr lang="zh-CN" altLang="en-US" sz="1400" b="1" dirty="0">
              <a:solidFill>
                <a:srgbClr val="0000FF"/>
              </a:solidFill>
            </a:endParaRPr>
          </a:p>
        </p:txBody>
      </p:sp>
      <p:pic>
        <p:nvPicPr>
          <p:cNvPr id="4" name="图片 3"/>
          <p:cNvPicPr>
            <a:picLocks noChangeAspect="1"/>
          </p:cNvPicPr>
          <p:nvPr/>
        </p:nvPicPr>
        <p:blipFill>
          <a:blip r:embed="rId3"/>
          <a:stretch>
            <a:fillRect/>
          </a:stretch>
        </p:blipFill>
        <p:spPr>
          <a:xfrm>
            <a:off x="5364088" y="132544"/>
            <a:ext cx="3096344" cy="3951374"/>
          </a:xfrm>
          <a:prstGeom prst="rect">
            <a:avLst/>
          </a:prstGeom>
        </p:spPr>
      </p:pic>
      <p:sp>
        <p:nvSpPr>
          <p:cNvPr id="3" name="矩形 2"/>
          <p:cNvSpPr/>
          <p:nvPr/>
        </p:nvSpPr>
        <p:spPr>
          <a:xfrm>
            <a:off x="5364088" y="4249331"/>
            <a:ext cx="2723823" cy="369332"/>
          </a:xfrm>
          <a:prstGeom prst="rect">
            <a:avLst/>
          </a:prstGeom>
        </p:spPr>
        <p:txBody>
          <a:bodyPr wrap="none">
            <a:spAutoFit/>
          </a:bodyPr>
          <a:lstStyle/>
          <a:p>
            <a:r>
              <a:rPr lang="zh-CN" altLang="en-US" b="1" dirty="0">
                <a:solidFill>
                  <a:srgbClr val="FF0000"/>
                </a:solidFill>
              </a:rPr>
              <a:t>交叉点作为相变点的判据</a:t>
            </a:r>
            <a:endParaRPr lang="zh-CN" altLang="en-US" b="1" dirty="0">
              <a:solidFill>
                <a:srgbClr val="FF0000"/>
              </a:solidFill>
            </a:endParaRPr>
          </a:p>
        </p:txBody>
      </p:sp>
    </p:spTree>
    <p:extLst>
      <p:ext uri="{BB962C8B-B14F-4D97-AF65-F5344CB8AC3E}">
        <p14:creationId xmlns:p14="http://schemas.microsoft.com/office/powerpoint/2010/main" val="4191530191"/>
      </p:ext>
    </p:extLst>
  </p:cSld>
  <p:clrMapOvr>
    <a:masterClrMapping/>
  </p:clrMapOvr>
  <mc:AlternateContent xmlns:mc="http://schemas.openxmlformats.org/markup-compatibility/2006">
    <mc:Choice xmlns:p14="http://schemas.microsoft.com/office/powerpoint/2010/main" Requires="p14">
      <p:transition spd="med" p14:dur="700" advTm="22">
        <p:fade/>
      </p:transition>
    </mc:Choice>
    <mc:Fallback>
      <p:transition spd="med" advTm="22">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2</a:t>
            </a:r>
            <a:endParaRPr lang="zh-CN" altLang="en-US" sz="2700" dirty="0"/>
          </a:p>
        </p:txBody>
      </p:sp>
      <p:sp>
        <p:nvSpPr>
          <p:cNvPr id="3" name="矩形 2"/>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究方法</a:t>
            </a:r>
            <a:endParaRPr lang="zh-CN" altLang="en-US" sz="2100" b="1" dirty="0">
              <a:solidFill>
                <a:srgbClr val="157E9F"/>
              </a:solidFill>
              <a:latin typeface="+mn-ea"/>
            </a:endParaRPr>
          </a:p>
        </p:txBody>
      </p:sp>
      <p:pic>
        <p:nvPicPr>
          <p:cNvPr id="4" name="图片 3"/>
          <p:cNvPicPr/>
          <p:nvPr/>
        </p:nvPicPr>
        <p:blipFill>
          <a:blip r:embed="rId2"/>
          <a:stretch>
            <a:fillRect/>
          </a:stretch>
        </p:blipFill>
        <p:spPr>
          <a:xfrm>
            <a:off x="4716016" y="915566"/>
            <a:ext cx="4176464" cy="3600400"/>
          </a:xfrm>
          <a:prstGeom prst="rect">
            <a:avLst/>
          </a:prstGeom>
          <a:noFill/>
          <a:ln>
            <a:noFill/>
          </a:ln>
        </p:spPr>
      </p:pic>
      <p:grpSp>
        <p:nvGrpSpPr>
          <p:cNvPr id="5" name="组合 4"/>
          <p:cNvGrpSpPr/>
          <p:nvPr/>
        </p:nvGrpSpPr>
        <p:grpSpPr>
          <a:xfrm>
            <a:off x="395536" y="1281751"/>
            <a:ext cx="4104456" cy="2868029"/>
            <a:chOff x="539552" y="1281750"/>
            <a:chExt cx="4608512" cy="2868029"/>
          </a:xfrm>
        </p:grpSpPr>
        <p:sp>
          <p:nvSpPr>
            <p:cNvPr id="6" name="任意多边形 5"/>
            <p:cNvSpPr/>
            <p:nvPr/>
          </p:nvSpPr>
          <p:spPr>
            <a:xfrm>
              <a:off x="539552" y="1281750"/>
              <a:ext cx="4608512" cy="633600"/>
            </a:xfrm>
            <a:custGeom>
              <a:avLst/>
              <a:gdLst>
                <a:gd name="connsiteX0" fmla="*/ 0 w 4608512"/>
                <a:gd name="connsiteY0" fmla="*/ 0 h 633600"/>
                <a:gd name="connsiteX1" fmla="*/ 4608512 w 4608512"/>
                <a:gd name="connsiteY1" fmla="*/ 0 h 633600"/>
                <a:gd name="connsiteX2" fmla="*/ 4608512 w 4608512"/>
                <a:gd name="connsiteY2" fmla="*/ 633600 h 633600"/>
                <a:gd name="connsiteX3" fmla="*/ 0 w 4608512"/>
                <a:gd name="connsiteY3" fmla="*/ 633600 h 633600"/>
                <a:gd name="connsiteX4" fmla="*/ 0 w 4608512"/>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8512" h="633600">
                  <a:moveTo>
                    <a:pt x="0" y="0"/>
                  </a:moveTo>
                  <a:lnTo>
                    <a:pt x="4608512" y="0"/>
                  </a:lnTo>
                  <a:lnTo>
                    <a:pt x="4608512" y="633600"/>
                  </a:lnTo>
                  <a:lnTo>
                    <a:pt x="0" y="6336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en-US" sz="2200" kern="1200" dirty="0" err="1" smtClean="0"/>
                <a:t>ch</a:t>
              </a:r>
              <a:r>
                <a:rPr lang="zh-CN" sz="2200" kern="1200" dirty="0" smtClean="0"/>
                <a:t>指标方法和</a:t>
              </a:r>
              <a:r>
                <a:rPr lang="en-US" sz="2200" kern="1200" dirty="0" smtClean="0"/>
                <a:t>RNS</a:t>
              </a:r>
              <a:r>
                <a:rPr lang="zh-CN" sz="2200" kern="1200" dirty="0" smtClean="0"/>
                <a:t>方法的流程图</a:t>
              </a:r>
              <a:endParaRPr lang="zh-CN" sz="2200" kern="1200" dirty="0"/>
            </a:p>
          </p:txBody>
        </p:sp>
        <mc:AlternateContent xmlns:mc="http://schemas.openxmlformats.org/markup-compatibility/2006" xmlns:a14="http://schemas.microsoft.com/office/drawing/2010/main">
          <mc:Choice Requires="a14">
            <p:sp>
              <p:nvSpPr>
                <p:cNvPr id="7" name="任意多边形 6"/>
                <p:cNvSpPr/>
                <p:nvPr/>
              </p:nvSpPr>
              <p:spPr>
                <a:xfrm>
                  <a:off x="539552" y="1915350"/>
                  <a:ext cx="4608512" cy="2234429"/>
                </a:xfrm>
                <a:custGeom>
                  <a:avLst/>
                  <a:gdLst>
                    <a:gd name="connsiteX0" fmla="*/ 0 w 4608512"/>
                    <a:gd name="connsiteY0" fmla="*/ 0 h 2234429"/>
                    <a:gd name="connsiteX1" fmla="*/ 4608512 w 4608512"/>
                    <a:gd name="connsiteY1" fmla="*/ 0 h 2234429"/>
                    <a:gd name="connsiteX2" fmla="*/ 4608512 w 4608512"/>
                    <a:gd name="connsiteY2" fmla="*/ 2234429 h 2234429"/>
                    <a:gd name="connsiteX3" fmla="*/ 0 w 4608512"/>
                    <a:gd name="connsiteY3" fmla="*/ 2234429 h 2234429"/>
                    <a:gd name="connsiteX4" fmla="*/ 0 w 4608512"/>
                    <a:gd name="connsiteY4" fmla="*/ 0 h 22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8512" h="2234429">
                      <a:moveTo>
                        <a:pt x="0" y="0"/>
                      </a:moveTo>
                      <a:lnTo>
                        <a:pt x="4608512" y="0"/>
                      </a:lnTo>
                      <a:lnTo>
                        <a:pt x="4608512" y="2234429"/>
                      </a:lnTo>
                      <a:lnTo>
                        <a:pt x="0" y="2234429"/>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0" lvl="1" algn="l" defTabSz="977900" rtl="0">
                    <a:lnSpc>
                      <a:spcPct val="150000"/>
                    </a:lnSpc>
                    <a:spcBef>
                      <a:spcPct val="0"/>
                    </a:spcBef>
                    <a:spcAft>
                      <a:spcPct val="15000"/>
                    </a:spcAft>
                  </a:pPr>
                  <a:r>
                    <a:rPr lang="zh-CN" sz="2000" kern="1200" dirty="0" smtClean="0">
                      <a:latin typeface="+mn-ea"/>
                      <a:cs typeface="Times New Roman" panose="02020603050405020304" pitchFamily="18" charset="0"/>
                    </a:rPr>
                    <a:t>（</a:t>
                  </a:r>
                  <a:r>
                    <a:rPr lang="en-US" sz="2000" kern="1200" dirty="0">
                      <a:latin typeface="+mn-ea"/>
                      <a:cs typeface="Times New Roman" panose="02020603050405020304" pitchFamily="18" charset="0"/>
                    </a:rPr>
                    <a:t>a</a:t>
                  </a:r>
                  <a:r>
                    <a:rPr lang="zh-CN" sz="2000" kern="1200" dirty="0">
                      <a:latin typeface="+mn-ea"/>
                      <a:cs typeface="Times New Roman" panose="02020603050405020304" pitchFamily="18" charset="0"/>
                    </a:rPr>
                    <a:t>）</a:t>
                  </a:r>
                  <a:r>
                    <a:rPr lang="en-US" sz="2000" kern="1200" dirty="0">
                      <a:latin typeface="+mn-ea"/>
                      <a:cs typeface="Times New Roman" panose="02020603050405020304" pitchFamily="18" charset="0"/>
                    </a:rPr>
                    <a:t>RNS</a:t>
                  </a:r>
                  <a:r>
                    <a:rPr lang="zh-CN" sz="2000" kern="1200" dirty="0">
                      <a:latin typeface="+mn-ea"/>
                      <a:cs typeface="Times New Roman" panose="02020603050405020304" pitchFamily="18" charset="0"/>
                    </a:rPr>
                    <a:t>方法使</a:t>
                  </a:r>
                  <a:r>
                    <a:rPr lang="zh-CN" sz="2000" kern="1200" dirty="0" smtClean="0">
                      <a:latin typeface="+mn-ea"/>
                      <a:cs typeface="Times New Roman" panose="02020603050405020304" pitchFamily="18" charset="0"/>
                    </a:rPr>
                    <a:t>用</a:t>
                  </a:r>
                  <a14:m>
                    <m:oMath xmlns:m="http://schemas.openxmlformats.org/officeDocument/2006/math">
                      <m:f>
                        <m:fPr>
                          <m:ctrlPr>
                            <a:rPr lang="en-US" altLang="zh-CN" sz="2000" i="1" kern="1200" smtClean="0">
                              <a:latin typeface="Cambria Math"/>
                            </a:rPr>
                          </m:ctrlPr>
                        </m:fPr>
                        <m:num>
                          <m:acc>
                            <m:accPr>
                              <m:chr m:val="̅"/>
                              <m:ctrlPr>
                                <a:rPr lang="zh-CN" altLang="en-US" sz="2000" i="1" kern="1200">
                                  <a:latin typeface="Cambria Math"/>
                                </a:rPr>
                              </m:ctrlPr>
                            </m:accPr>
                            <m:e>
                              <m:r>
                                <a:rPr lang="en-US" sz="2000" i="1" kern="1200" smtClean="0">
                                  <a:latin typeface="Cambria Math" panose="02040503050406030204" pitchFamily="18" charset="0"/>
                                </a:rPr>
                                <m:t>𝐷</m:t>
                              </m:r>
                            </m:e>
                          </m:acc>
                        </m:num>
                        <m:den>
                          <m:r>
                            <a:rPr lang="en-US" sz="2000" i="1" kern="1200">
                              <a:latin typeface="Cambria Math" panose="02040503050406030204" pitchFamily="18" charset="0"/>
                            </a:rPr>
                            <m:t>2</m:t>
                          </m:r>
                          <m:r>
                            <a:rPr lang="en-US" sz="2000" i="1" kern="1200">
                              <a:latin typeface="Cambria Math" panose="02040503050406030204" pitchFamily="18" charset="0"/>
                            </a:rPr>
                            <m:t>𝑛</m:t>
                          </m:r>
                        </m:den>
                      </m:f>
                      <m:r>
                        <a:rPr lang="zh-CN" sz="2000" kern="1200">
                          <a:latin typeface="Cambria Math" panose="02040503050406030204" pitchFamily="18" charset="0"/>
                        </a:rPr>
                        <m:t>和</m:t>
                      </m:r>
                      <m:acc>
                        <m:accPr>
                          <m:chr m:val="̅"/>
                          <m:ctrlPr>
                            <a:rPr lang="zh-CN" sz="2000" i="1" kern="1200">
                              <a:latin typeface="Cambria Math"/>
                            </a:rPr>
                          </m:ctrlPr>
                        </m:accPr>
                        <m:e>
                          <m:r>
                            <a:rPr lang="en-US" sz="2000" i="1" kern="1200">
                              <a:latin typeface="Cambria Math" panose="02040503050406030204" pitchFamily="18" charset="0"/>
                            </a:rPr>
                            <m:t>𝜎</m:t>
                          </m:r>
                        </m:e>
                      </m:acc>
                    </m:oMath>
                  </a14:m>
                  <a:r>
                    <a:rPr lang="zh-CN" sz="2000" kern="1200" dirty="0">
                      <a:latin typeface="+mn-ea"/>
                      <a:cs typeface="Times New Roman" panose="02020603050405020304" pitchFamily="18" charset="0"/>
                    </a:rPr>
                    <a:t>的交点；</a:t>
                  </a:r>
                </a:p>
                <a:p>
                  <a:pPr marL="0" lvl="1" algn="l" defTabSz="977900" rtl="0">
                    <a:lnSpc>
                      <a:spcPct val="150000"/>
                    </a:lnSpc>
                    <a:spcBef>
                      <a:spcPct val="0"/>
                    </a:spcBef>
                    <a:spcAft>
                      <a:spcPct val="15000"/>
                    </a:spcAft>
                  </a:pPr>
                  <a:r>
                    <a:rPr lang="zh-CN" sz="2000" kern="1200" dirty="0" smtClean="0">
                      <a:latin typeface="+mn-ea"/>
                      <a:cs typeface="Times New Roman" panose="02020603050405020304" pitchFamily="18" charset="0"/>
                    </a:rPr>
                    <a:t>（</a:t>
                  </a:r>
                  <a:r>
                    <a:rPr lang="en-US" sz="2000" kern="1200" dirty="0">
                      <a:latin typeface="+mn-ea"/>
                      <a:cs typeface="Times New Roman" panose="02020603050405020304" pitchFamily="18" charset="0"/>
                    </a:rPr>
                    <a:t>b</a:t>
                  </a:r>
                  <a:r>
                    <a:rPr lang="zh-CN" sz="2000" kern="1200" dirty="0">
                      <a:latin typeface="+mn-ea"/>
                      <a:cs typeface="Times New Roman" panose="02020603050405020304" pitchFamily="18" charset="0"/>
                    </a:rPr>
                    <a:t>）</a:t>
                  </a:r>
                  <a:r>
                    <a:rPr lang="en-US" sz="2000" kern="1200" dirty="0">
                      <a:latin typeface="+mn-ea"/>
                      <a:cs typeface="Times New Roman" panose="02020603050405020304" pitchFamily="18" charset="0"/>
                    </a:rPr>
                    <a:t>RNS</a:t>
                  </a:r>
                  <a:r>
                    <a:rPr lang="zh-CN" sz="2000" kern="1200" dirty="0">
                      <a:latin typeface="+mn-ea"/>
                      <a:cs typeface="Times New Roman" panose="02020603050405020304" pitchFamily="18" charset="0"/>
                    </a:rPr>
                    <a:t>方法使用</a:t>
                  </a:r>
                  <a14:m>
                    <m:oMath xmlns:m="http://schemas.openxmlformats.org/officeDocument/2006/math">
                      <m:r>
                        <a:rPr lang="en-US" sz="2000" i="1" kern="1200">
                          <a:latin typeface="Cambria Math" panose="02040503050406030204" pitchFamily="18" charset="0"/>
                        </a:rPr>
                        <m:t>𝛥𝜆</m:t>
                      </m:r>
                    </m:oMath>
                  </a14:m>
                  <a:r>
                    <a:rPr lang="zh-CN" sz="2000" kern="1200" dirty="0">
                      <a:latin typeface="+mn-ea"/>
                      <a:cs typeface="Times New Roman" panose="02020603050405020304" pitchFamily="18" charset="0"/>
                    </a:rPr>
                    <a:t>和</a:t>
                  </a:r>
                  <a14:m>
                    <m:oMath xmlns:m="http://schemas.openxmlformats.org/officeDocument/2006/math">
                      <m:sSub>
                        <m:sSubPr>
                          <m:ctrlPr>
                            <a:rPr lang="zh-CN" sz="2000" i="1" kern="1200">
                              <a:latin typeface="Cambria Math"/>
                            </a:rPr>
                          </m:ctrlPr>
                        </m:sSubPr>
                        <m:e>
                          <m:r>
                            <a:rPr lang="en-US" sz="2000" i="1" kern="1200">
                              <a:latin typeface="Cambria Math" panose="02040503050406030204" pitchFamily="18" charset="0"/>
                            </a:rPr>
                            <m:t>𝜎</m:t>
                          </m:r>
                        </m:e>
                        <m:sub>
                          <m:r>
                            <a:rPr lang="en-US" sz="2000" i="1" kern="1200">
                              <a:latin typeface="Cambria Math" panose="02040503050406030204" pitchFamily="18" charset="0"/>
                            </a:rPr>
                            <m:t>𝜆</m:t>
                          </m:r>
                        </m:sub>
                      </m:sSub>
                    </m:oMath>
                  </a14:m>
                  <a:r>
                    <a:rPr lang="zh-CN" sz="2000" kern="1200" dirty="0">
                      <a:latin typeface="+mn-ea"/>
                      <a:cs typeface="Times New Roman" panose="02020603050405020304" pitchFamily="18" charset="0"/>
                    </a:rPr>
                    <a:t>的交点</a:t>
                  </a:r>
                  <a:r>
                    <a:rPr lang="zh-CN" sz="2000" kern="1200" dirty="0" smtClean="0">
                      <a:latin typeface="+mn-ea"/>
                      <a:cs typeface="Times New Roman" panose="02020603050405020304" pitchFamily="18" charset="0"/>
                    </a:rPr>
                    <a:t>；</a:t>
                  </a:r>
                  <a:endParaRPr lang="zh-CN" sz="2000" kern="1200" dirty="0">
                    <a:latin typeface="+mn-ea"/>
                    <a:cs typeface="Times New Roman" panose="02020603050405020304" pitchFamily="18" charset="0"/>
                  </a:endParaRPr>
                </a:p>
                <a:p>
                  <a:pPr marL="0" lvl="1" algn="l" defTabSz="977900" rtl="0">
                    <a:lnSpc>
                      <a:spcPct val="150000"/>
                    </a:lnSpc>
                    <a:spcBef>
                      <a:spcPct val="0"/>
                    </a:spcBef>
                    <a:spcAft>
                      <a:spcPct val="15000"/>
                    </a:spcAft>
                  </a:pPr>
                  <a:r>
                    <a:rPr lang="zh-CN" sz="2000" kern="1200" dirty="0" smtClean="0">
                      <a:latin typeface="+mn-ea"/>
                      <a:cs typeface="Times New Roman" panose="02020603050405020304" pitchFamily="18" charset="0"/>
                    </a:rPr>
                    <a:t>（</a:t>
                  </a:r>
                  <a:r>
                    <a:rPr lang="en-US" sz="2000" kern="1200" dirty="0" smtClean="0">
                      <a:latin typeface="+mn-ea"/>
                      <a:cs typeface="Times New Roman" panose="02020603050405020304" pitchFamily="18" charset="0"/>
                    </a:rPr>
                    <a:t>c</a:t>
                  </a:r>
                  <a:r>
                    <a:rPr lang="zh-CN" sz="2000" kern="1200" dirty="0" smtClean="0">
                      <a:latin typeface="+mn-ea"/>
                      <a:cs typeface="Times New Roman" panose="02020603050405020304" pitchFamily="18" charset="0"/>
                    </a:rPr>
                    <a:t>）我们的方法：</a:t>
                  </a:r>
                  <a:r>
                    <a:rPr lang="en-US" sz="2000" b="1" kern="1200" dirty="0" err="1" smtClean="0">
                      <a:latin typeface="+mn-ea"/>
                      <a:cs typeface="Times New Roman" panose="02020603050405020304" pitchFamily="18" charset="0"/>
                    </a:rPr>
                    <a:t>ch</a:t>
                  </a:r>
                  <a:r>
                    <a:rPr lang="zh-CN" sz="2000" b="1" kern="1200" dirty="0" smtClean="0">
                      <a:latin typeface="+mn-ea"/>
                      <a:cs typeface="Times New Roman" panose="02020603050405020304" pitchFamily="18" charset="0"/>
                    </a:rPr>
                    <a:t>指标方法</a:t>
                  </a:r>
                  <a:r>
                    <a:rPr lang="zh-CN" altLang="en-US" sz="2000" dirty="0">
                      <a:latin typeface="+mn-ea"/>
                      <a:cs typeface="Times New Roman" panose="02020603050405020304" pitchFamily="18" charset="0"/>
                    </a:rPr>
                    <a:t>。</a:t>
                  </a:r>
                  <a:endParaRPr lang="zh-CN" sz="2000" kern="1200" dirty="0">
                    <a:latin typeface="+mn-ea"/>
                    <a:cs typeface="Times New Roman" panose="02020603050405020304" pitchFamily="18" charset="0"/>
                  </a:endParaRPr>
                </a:p>
              </p:txBody>
            </p:sp>
          </mc:Choice>
          <mc:Fallback xmlns="">
            <p:sp>
              <p:nvSpPr>
                <p:cNvPr id="5" name="任意多边形 4"/>
                <p:cNvSpPr>
                  <a:spLocks noRot="1" noChangeAspect="1" noMove="1" noResize="1" noEditPoints="1" noAdjustHandles="1" noChangeArrowheads="1" noChangeShapeType="1" noTextEdit="1"/>
                </p:cNvSpPr>
                <p:nvPr/>
              </p:nvSpPr>
              <p:spPr>
                <a:xfrm>
                  <a:off x="539552" y="1915350"/>
                  <a:ext cx="4608512" cy="2234429"/>
                </a:xfrm>
                <a:custGeom>
                  <a:avLst/>
                  <a:gdLst>
                    <a:gd name="connsiteX0" fmla="*/ 0 w 4608512"/>
                    <a:gd name="connsiteY0" fmla="*/ 0 h 2234429"/>
                    <a:gd name="connsiteX1" fmla="*/ 4608512 w 4608512"/>
                    <a:gd name="connsiteY1" fmla="*/ 0 h 2234429"/>
                    <a:gd name="connsiteX2" fmla="*/ 4608512 w 4608512"/>
                    <a:gd name="connsiteY2" fmla="*/ 2234429 h 2234429"/>
                    <a:gd name="connsiteX3" fmla="*/ 0 w 4608512"/>
                    <a:gd name="connsiteY3" fmla="*/ 2234429 h 2234429"/>
                    <a:gd name="connsiteX4" fmla="*/ 0 w 4608512"/>
                    <a:gd name="connsiteY4" fmla="*/ 0 h 22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8512" h="2234429">
                      <a:moveTo>
                        <a:pt x="0" y="0"/>
                      </a:moveTo>
                      <a:lnTo>
                        <a:pt x="4608512" y="0"/>
                      </a:lnTo>
                      <a:lnTo>
                        <a:pt x="4608512" y="2234429"/>
                      </a:lnTo>
                      <a:lnTo>
                        <a:pt x="0" y="2234429"/>
                      </a:lnTo>
                      <a:lnTo>
                        <a:pt x="0" y="0"/>
                      </a:lnTo>
                      <a:close/>
                    </a:path>
                  </a:pathLst>
                </a:custGeom>
                <a:blipFill>
                  <a:blip r:embed="rId4"/>
                  <a:stretch>
                    <a:fillRect l="-526"/>
                  </a:stretch>
                </a:blipFill>
              </p:spPr>
              <p:txBody>
                <a:bodyPr/>
                <a:lstStyle/>
                <a:p>
                  <a:r>
                    <a:rPr lang="zh-CN" altLang="en-US">
                      <a:noFill/>
                    </a:rPr>
                    <a:t> </a:t>
                  </a:r>
                </a:p>
              </p:txBody>
            </p:sp>
          </mc:Fallback>
        </mc:AlternateContent>
      </p:grpSp>
      <p:sp>
        <p:nvSpPr>
          <p:cNvPr id="8" name="Rectangle 3">
            <a:extLst>
              <a:ext uri="{FF2B5EF4-FFF2-40B4-BE49-F238E27FC236}">
                <a16:creationId xmlns="" xmlns:a16="http://schemas.microsoft.com/office/drawing/2014/main" id="{E1901C7E-1E63-42A9-B052-14314C6D7539}"/>
              </a:ext>
            </a:extLst>
          </p:cNvPr>
          <p:cNvSpPr txBox="1">
            <a:spLocks noChangeArrowheads="1"/>
          </p:cNvSpPr>
          <p:nvPr/>
        </p:nvSpPr>
        <p:spPr bwMode="auto">
          <a:xfrm>
            <a:off x="3660106" y="44938"/>
            <a:ext cx="1985157" cy="438580"/>
          </a:xfrm>
          <a:prstGeom prst="rect">
            <a:avLst/>
          </a:prstGeom>
        </p:spPr>
        <p:txBody>
          <a:bodyPr wrap="none" lIns="68579" tIns="34289" rIns="68579" bIns="34289">
            <a:spAutoFit/>
          </a:bodyPr>
          <a:lstStyle>
            <a:defPPr>
              <a:defRPr lang="zh-CN"/>
            </a:defPPr>
            <a:lvl1pPr algn="ctr">
              <a:defRPr sz="2500" b="1" kern="0">
                <a:solidFill>
                  <a:srgbClr val="005ADE"/>
                </a:solidFill>
                <a:latin typeface="Times New Roman" panose="02020603050405020304" pitchFamily="18" charset="0"/>
                <a:ea typeface="微软雅黑" pitchFamily="34" charset="-122"/>
                <a:cs typeface="Times New Roman" panose="02020603050405020304" pitchFamily="18" charset="0"/>
              </a:defRPr>
            </a:lvl1pPr>
          </a:lstStyle>
          <a:p>
            <a:pPr defTabSz="685783"/>
            <a:r>
              <a:rPr lang="zh-CN" altLang="en-US" sz="2400" dirty="0">
                <a:solidFill>
                  <a:srgbClr val="0000CC"/>
                </a:solidFill>
              </a:rPr>
              <a:t>提出</a:t>
            </a:r>
            <a:r>
              <a:rPr lang="zh-CN" altLang="en-US" sz="2400" dirty="0" smtClean="0">
                <a:solidFill>
                  <a:srgbClr val="0000CC"/>
                </a:solidFill>
              </a:rPr>
              <a:t>统一框架</a:t>
            </a:r>
            <a:endParaRPr lang="zh-CN" altLang="en-US" sz="2400" dirty="0">
              <a:solidFill>
                <a:srgbClr val="0000CC"/>
              </a:solidFill>
            </a:endParaRPr>
          </a:p>
        </p:txBody>
      </p:sp>
    </p:spTree>
    <p:extLst>
      <p:ext uri="{BB962C8B-B14F-4D97-AF65-F5344CB8AC3E}">
        <p14:creationId xmlns:p14="http://schemas.microsoft.com/office/powerpoint/2010/main" val="306672718"/>
      </p:ext>
    </p:extLst>
  </p:cSld>
  <p:clrMapOvr>
    <a:masterClrMapping/>
  </p:clrMapOvr>
  <mc:AlternateContent xmlns:mc="http://schemas.openxmlformats.org/markup-compatibility/2006">
    <mc:Choice xmlns:p14="http://schemas.microsoft.com/office/powerpoint/2010/main" Requires="p14">
      <p:transition spd="med" p14:dur="700" advTm="123">
        <p:fade/>
      </p:transition>
    </mc:Choice>
    <mc:Fallback>
      <p:transition spd="med" advTm="123">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2</a:t>
            </a:r>
            <a:endParaRPr lang="zh-CN" altLang="en-US" sz="2700" dirty="0"/>
          </a:p>
        </p:txBody>
      </p:sp>
      <p:sp>
        <p:nvSpPr>
          <p:cNvPr id="3" name="矩形 2"/>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究方法</a:t>
            </a:r>
            <a:endParaRPr lang="zh-CN" altLang="en-US" sz="2100" b="1" dirty="0">
              <a:solidFill>
                <a:srgbClr val="157E9F"/>
              </a:solidFill>
              <a:latin typeface="+mn-ea"/>
            </a:endParaRPr>
          </a:p>
        </p:txBody>
      </p:sp>
      <p:sp>
        <p:nvSpPr>
          <p:cNvPr id="4" name="文本框 24">
            <a:extLst>
              <a:ext uri="{FF2B5EF4-FFF2-40B4-BE49-F238E27FC236}">
                <a16:creationId xmlns:a16="http://schemas.microsoft.com/office/drawing/2014/main" xmlns="" id="{4E6AADE8-4D55-485E-8FB6-1536D8D2E1E0}"/>
              </a:ext>
            </a:extLst>
          </p:cNvPr>
          <p:cNvSpPr txBox="1"/>
          <p:nvPr/>
        </p:nvSpPr>
        <p:spPr>
          <a:xfrm>
            <a:off x="3867453" y="123478"/>
            <a:ext cx="1985157" cy="438580"/>
          </a:xfrm>
          <a:prstGeom prst="rect">
            <a:avLst/>
          </a:prstGeom>
        </p:spPr>
        <p:txBody>
          <a:bodyPr wrap="none" lIns="68579" tIns="34289" rIns="68579" bIns="34289">
            <a:spAutoFit/>
          </a:bodyPr>
          <a:lstStyle>
            <a:defPPr>
              <a:defRPr lang="zh-CN"/>
            </a:defPPr>
            <a:lvl1pPr algn="ctr" defTabSz="685783">
              <a:defRPr sz="2400" b="1" kern="0">
                <a:solidFill>
                  <a:srgbClr val="0000CC"/>
                </a:solidFill>
                <a:latin typeface="Times New Roman" panose="02020603050405020304" pitchFamily="18" charset="0"/>
                <a:ea typeface="微软雅黑" pitchFamily="34" charset="-122"/>
                <a:cs typeface="Times New Roman" panose="02020603050405020304" pitchFamily="18" charset="0"/>
              </a:defRPr>
            </a:lvl1pPr>
          </a:lstStyle>
          <a:p>
            <a:r>
              <a:rPr lang="zh-CN" altLang="en-US" dirty="0"/>
              <a:t>聚类指标选择</a:t>
            </a:r>
          </a:p>
        </p:txBody>
      </p:sp>
      <p:graphicFrame>
        <p:nvGraphicFramePr>
          <p:cNvPr id="5" name="图示 4"/>
          <p:cNvGraphicFramePr/>
          <p:nvPr>
            <p:extLst>
              <p:ext uri="{D42A27DB-BD31-4B8C-83A1-F6EECF244321}">
                <p14:modId xmlns:p14="http://schemas.microsoft.com/office/powerpoint/2010/main" val="293761132"/>
              </p:ext>
            </p:extLst>
          </p:nvPr>
        </p:nvGraphicFramePr>
        <p:xfrm>
          <a:off x="539551" y="771550"/>
          <a:ext cx="4536505"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796136" y="1779662"/>
            <a:ext cx="2952328" cy="2160240"/>
          </a:xfrm>
          <a:prstGeom prst="rect">
            <a:avLst/>
          </a:prstGeom>
          <a:solidFill>
            <a:srgbClr val="0083B4"/>
          </a:solidFill>
          <a:ln>
            <a:solidFill>
              <a:srgbClr val="BED8E2"/>
            </a:solidFill>
          </a:ln>
        </p:spPr>
        <p:style>
          <a:lnRef idx="2">
            <a:schemeClr val="accent3"/>
          </a:lnRef>
          <a:fillRef idx="1">
            <a:schemeClr val="lt1"/>
          </a:fillRef>
          <a:effectRef idx="0">
            <a:schemeClr val="accent3"/>
          </a:effectRef>
          <a:fontRef idx="minor">
            <a:schemeClr val="dk1"/>
          </a:fontRef>
        </p:style>
        <p:txBody>
          <a:bodyPr rtlCol="0" anchor="ctr"/>
          <a:lstStyle/>
          <a:p>
            <a:pPr>
              <a:lnSpc>
                <a:spcPct val="150000"/>
              </a:lnSpc>
            </a:pPr>
            <a:r>
              <a:rPr lang="zh-CN" altLang="en-US" b="1" dirty="0" smtClean="0">
                <a:solidFill>
                  <a:srgbClr val="FF0000"/>
                </a:solidFill>
              </a:rPr>
              <a:t>改进</a:t>
            </a:r>
            <a:endParaRPr lang="en-US" altLang="zh-CN" b="1" dirty="0" smtClean="0">
              <a:solidFill>
                <a:srgbClr val="FF0000"/>
              </a:solidFill>
            </a:endParaRPr>
          </a:p>
          <a:p>
            <a:pPr>
              <a:lnSpc>
                <a:spcPct val="150000"/>
              </a:lnSpc>
            </a:pPr>
            <a:r>
              <a:rPr lang="en-US" altLang="zh-CN" dirty="0" smtClean="0">
                <a:solidFill>
                  <a:schemeClr val="bg1"/>
                </a:solidFill>
              </a:rPr>
              <a:t>1</a:t>
            </a:r>
            <a:r>
              <a:rPr lang="en-US" altLang="zh-CN" dirty="0" smtClean="0">
                <a:solidFill>
                  <a:schemeClr val="bg1"/>
                </a:solidFill>
              </a:rPr>
              <a:t>.</a:t>
            </a:r>
            <a:r>
              <a:rPr lang="zh-CN" altLang="en-US" dirty="0" smtClean="0">
                <a:solidFill>
                  <a:schemeClr val="bg1"/>
                </a:solidFill>
              </a:rPr>
              <a:t>应用数据范围；</a:t>
            </a:r>
            <a:endParaRPr lang="en-US" altLang="zh-CN" dirty="0" smtClean="0">
              <a:solidFill>
                <a:schemeClr val="bg1"/>
              </a:solidFill>
            </a:endParaRPr>
          </a:p>
          <a:p>
            <a:pPr>
              <a:lnSpc>
                <a:spcPct val="150000"/>
              </a:lnSpc>
            </a:pPr>
            <a:r>
              <a:rPr lang="en-US" altLang="zh-CN" dirty="0" smtClean="0">
                <a:solidFill>
                  <a:schemeClr val="bg1"/>
                </a:solidFill>
              </a:rPr>
              <a:t>2</a:t>
            </a:r>
            <a:r>
              <a:rPr lang="en-US" altLang="zh-CN" dirty="0" smtClean="0">
                <a:solidFill>
                  <a:schemeClr val="bg1"/>
                </a:solidFill>
              </a:rPr>
              <a:t>.</a:t>
            </a:r>
            <a:r>
              <a:rPr lang="zh-CN" altLang="en-US" dirty="0">
                <a:solidFill>
                  <a:schemeClr val="bg1"/>
                </a:solidFill>
              </a:rPr>
              <a:t>多种</a:t>
            </a:r>
            <a:r>
              <a:rPr lang="zh-CN" altLang="en-US" dirty="0" smtClean="0">
                <a:solidFill>
                  <a:schemeClr val="bg1"/>
                </a:solidFill>
              </a:rPr>
              <a:t>降</a:t>
            </a:r>
            <a:r>
              <a:rPr lang="zh-CN" altLang="en-US" dirty="0" smtClean="0">
                <a:solidFill>
                  <a:schemeClr val="bg1"/>
                </a:solidFill>
              </a:rPr>
              <a:t>维方法；</a:t>
            </a:r>
            <a:endParaRPr lang="en-US" altLang="zh-CN" dirty="0" smtClean="0">
              <a:solidFill>
                <a:schemeClr val="bg1"/>
              </a:solidFill>
            </a:endParaRPr>
          </a:p>
          <a:p>
            <a:pPr>
              <a:lnSpc>
                <a:spcPct val="150000"/>
              </a:lnSpc>
            </a:pPr>
            <a:r>
              <a:rPr lang="en-US" altLang="zh-CN" dirty="0">
                <a:solidFill>
                  <a:schemeClr val="bg1"/>
                </a:solidFill>
              </a:rPr>
              <a:t>3</a:t>
            </a:r>
            <a:r>
              <a:rPr lang="en-US" altLang="zh-CN" dirty="0" smtClean="0">
                <a:solidFill>
                  <a:schemeClr val="bg1"/>
                </a:solidFill>
              </a:rPr>
              <a:t>.</a:t>
            </a:r>
            <a:r>
              <a:rPr lang="zh-CN" altLang="en-US" dirty="0" smtClean="0">
                <a:solidFill>
                  <a:schemeClr val="bg1"/>
                </a:solidFill>
              </a:rPr>
              <a:t>更精确确</a:t>
            </a:r>
            <a:r>
              <a:rPr lang="zh-CN" altLang="en-US" dirty="0">
                <a:solidFill>
                  <a:schemeClr val="bg1"/>
                </a:solidFill>
              </a:rPr>
              <a:t>定相变点方</a:t>
            </a:r>
            <a:r>
              <a:rPr lang="zh-CN" altLang="en-US" dirty="0" smtClean="0">
                <a:solidFill>
                  <a:schemeClr val="bg1"/>
                </a:solidFill>
              </a:rPr>
              <a:t>法。</a:t>
            </a:r>
            <a:endParaRPr lang="zh-CN" altLang="en-US" dirty="0">
              <a:solidFill>
                <a:schemeClr val="bg1"/>
              </a:solidFill>
            </a:endParaRPr>
          </a:p>
        </p:txBody>
      </p:sp>
    </p:spTree>
    <p:extLst>
      <p:ext uri="{BB962C8B-B14F-4D97-AF65-F5344CB8AC3E}">
        <p14:creationId xmlns:p14="http://schemas.microsoft.com/office/powerpoint/2010/main" val="2713510076"/>
      </p:ext>
    </p:extLst>
  </p:cSld>
  <p:clrMapOvr>
    <a:masterClrMapping/>
  </p:clrMapOvr>
  <mc:AlternateContent xmlns:mc="http://schemas.openxmlformats.org/markup-compatibility/2006">
    <mc:Choice xmlns:p14="http://schemas.microsoft.com/office/powerpoint/2010/main" Requires="p14">
      <p:transition spd="med" p14:dur="700" advTm="69">
        <p:fade/>
      </p:transition>
    </mc:Choice>
    <mc:Fallback>
      <p:transition spd="med" advTm="69">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77"/>
            <a:ext cx="2275205" cy="5144453"/>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sp>
        <p:nvSpPr>
          <p:cNvPr id="127" name="矩形 126"/>
          <p:cNvSpPr/>
          <p:nvPr/>
        </p:nvSpPr>
        <p:spPr>
          <a:xfrm>
            <a:off x="488751" y="2537133"/>
            <a:ext cx="1193267" cy="700188"/>
          </a:xfrm>
          <a:prstGeom prst="rect">
            <a:avLst/>
          </a:prstGeom>
        </p:spPr>
        <p:txBody>
          <a:bodyPr wrap="none" lIns="68576" tIns="34288" rIns="68576" bIns="34288">
            <a:spAutoFit/>
          </a:bodyPr>
          <a:lstStyle/>
          <a:p>
            <a:r>
              <a:rPr kumimoji="1" lang="zh-CN" altLang="en-US" sz="4100" b="1" dirty="0">
                <a:solidFill>
                  <a:schemeClr val="bg1"/>
                </a:solidFill>
                <a:latin typeface="方正清刻本悦宋简体" panose="02000000000000000000" pitchFamily="2" charset="-122"/>
                <a:ea typeface="方正清刻本悦宋简体" panose="02000000000000000000" pitchFamily="2" charset="-122"/>
              </a:rPr>
              <a:t>目录</a:t>
            </a:r>
          </a:p>
        </p:txBody>
      </p:sp>
      <p:grpSp>
        <p:nvGrpSpPr>
          <p:cNvPr id="3" name="组合 2"/>
          <p:cNvGrpSpPr/>
          <p:nvPr/>
        </p:nvGrpSpPr>
        <p:grpSpPr>
          <a:xfrm>
            <a:off x="3121026" y="863918"/>
            <a:ext cx="2485390" cy="590550"/>
            <a:chOff x="5485" y="3034"/>
            <a:chExt cx="3914" cy="1240"/>
          </a:xfrm>
        </p:grpSpPr>
        <p:sp>
          <p:nvSpPr>
            <p:cNvPr id="69" name="文本框 68"/>
            <p:cNvSpPr txBox="1"/>
            <p:nvPr/>
          </p:nvSpPr>
          <p:spPr>
            <a:xfrm>
              <a:off x="6537" y="3034"/>
              <a:ext cx="2829" cy="824"/>
            </a:xfrm>
            <a:prstGeom prst="rect">
              <a:avLst/>
            </a:prstGeom>
            <a:noFill/>
          </p:spPr>
          <p:txBody>
            <a:bodyPr wrap="square" lIns="68576" tIns="34288" rIns="68576" bIns="34288" rtlCol="0">
              <a:spAutoFit/>
            </a:bodyPr>
            <a:lstStyle/>
            <a:p>
              <a:r>
                <a:rPr lang="zh-CN" altLang="en-US" sz="2100" b="1" dirty="0">
                  <a:solidFill>
                    <a:srgbClr val="157E9F"/>
                  </a:solidFill>
                  <a:latin typeface="方正清刻本悦宋简体" panose="02000000000000000000" pitchFamily="2" charset="-122"/>
                  <a:ea typeface="方正清刻本悦宋简体" panose="02000000000000000000" pitchFamily="2" charset="-122"/>
                </a:rPr>
                <a:t>研究背</a:t>
              </a:r>
              <a:r>
                <a:rPr lang="zh-CN" altLang="en-US" sz="2100" b="1" dirty="0" smtClean="0">
                  <a:solidFill>
                    <a:srgbClr val="157E9F"/>
                  </a:solidFill>
                  <a:latin typeface="方正清刻本悦宋简体" panose="02000000000000000000" pitchFamily="2" charset="-122"/>
                  <a:ea typeface="方正清刻本悦宋简体" panose="02000000000000000000" pitchFamily="2" charset="-122"/>
                </a:rPr>
                <a:t>景</a:t>
              </a:r>
              <a:endParaRPr lang="zh-CN" altLang="en-US" sz="21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9" name="文本框 128"/>
            <p:cNvSpPr txBox="1"/>
            <p:nvPr/>
          </p:nvSpPr>
          <p:spPr>
            <a:xfrm>
              <a:off x="5485" y="3159"/>
              <a:ext cx="978" cy="1115"/>
            </a:xfrm>
            <a:prstGeom prst="rect">
              <a:avLst/>
            </a:prstGeom>
            <a:noFill/>
            <a:ln>
              <a:noFill/>
            </a:ln>
          </p:spPr>
          <p:txBody>
            <a:bodyPr wrap="square" lIns="68576" tIns="34288" rIns="68576" bIns="34288" rtlCol="0">
              <a:spAutoFit/>
            </a:bodyPr>
            <a:lstStyle/>
            <a:p>
              <a:pPr algn="ctr"/>
              <a:r>
                <a:rPr lang="en-US" altLang="zh-CN" sz="3000" b="1" dirty="0">
                  <a:solidFill>
                    <a:srgbClr val="157E9F"/>
                  </a:solidFill>
                  <a:latin typeface="微软雅黑" panose="020B0503020204020204" pitchFamily="34" charset="-122"/>
                  <a:ea typeface="微软雅黑" panose="020B0503020204020204" pitchFamily="34" charset="-122"/>
                </a:rPr>
                <a:t>01</a:t>
              </a:r>
            </a:p>
          </p:txBody>
        </p:sp>
        <p:sp>
          <p:nvSpPr>
            <p:cNvPr id="130" name="矩形 129"/>
            <p:cNvSpPr/>
            <p:nvPr/>
          </p:nvSpPr>
          <p:spPr>
            <a:xfrm>
              <a:off x="5485" y="3088"/>
              <a:ext cx="978" cy="978"/>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sp>
          <p:nvSpPr>
            <p:cNvPr id="141" name="文本框 140"/>
            <p:cNvSpPr txBox="1"/>
            <p:nvPr/>
          </p:nvSpPr>
          <p:spPr>
            <a:xfrm>
              <a:off x="6570" y="3658"/>
              <a:ext cx="2829" cy="533"/>
            </a:xfrm>
            <a:prstGeom prst="rect">
              <a:avLst/>
            </a:prstGeom>
            <a:noFill/>
          </p:spPr>
          <p:txBody>
            <a:bodyPr wrap="square" lIns="68576" tIns="34288" rIns="68576" bIns="34288"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Research Background</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 name="组合 3"/>
          <p:cNvGrpSpPr/>
          <p:nvPr/>
        </p:nvGrpSpPr>
        <p:grpSpPr>
          <a:xfrm>
            <a:off x="6038216" y="863999"/>
            <a:ext cx="2780665" cy="590550"/>
            <a:chOff x="9360" y="2999"/>
            <a:chExt cx="4379" cy="1240"/>
          </a:xfrm>
        </p:grpSpPr>
        <p:sp>
          <p:nvSpPr>
            <p:cNvPr id="70" name="文本框 69"/>
            <p:cNvSpPr txBox="1"/>
            <p:nvPr/>
          </p:nvSpPr>
          <p:spPr>
            <a:xfrm>
              <a:off x="10411" y="2999"/>
              <a:ext cx="3328" cy="824"/>
            </a:xfrm>
            <a:prstGeom prst="rect">
              <a:avLst/>
            </a:prstGeom>
            <a:noFill/>
          </p:spPr>
          <p:txBody>
            <a:bodyPr wrap="square" lIns="68576" tIns="34288" rIns="68576" bIns="34288" rtlCol="0">
              <a:spAutoFit/>
            </a:bodyPr>
            <a:lstStyle/>
            <a:p>
              <a:r>
                <a:rPr lang="zh-CN" altLang="en-US" sz="2100" b="1" dirty="0">
                  <a:solidFill>
                    <a:srgbClr val="157E9F"/>
                  </a:solidFill>
                  <a:latin typeface="方正清刻本悦宋简体" panose="02000000000000000000" pitchFamily="2" charset="-122"/>
                  <a:ea typeface="方正清刻本悦宋简体" panose="02000000000000000000" pitchFamily="2" charset="-122"/>
                </a:rPr>
                <a:t>研</a:t>
              </a:r>
              <a:r>
                <a:rPr lang="zh-CN" altLang="en-US" sz="2100" b="1" dirty="0" smtClean="0">
                  <a:solidFill>
                    <a:srgbClr val="157E9F"/>
                  </a:solidFill>
                  <a:latin typeface="方正清刻本悦宋简体" panose="02000000000000000000" pitchFamily="2" charset="-122"/>
                  <a:ea typeface="方正清刻本悦宋简体" panose="02000000000000000000" pitchFamily="2" charset="-122"/>
                </a:rPr>
                <a:t>究方法</a:t>
              </a:r>
              <a:endParaRPr lang="zh-CN" altLang="en-US" sz="21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31" name="文本框 130"/>
            <p:cNvSpPr txBox="1"/>
            <p:nvPr/>
          </p:nvSpPr>
          <p:spPr>
            <a:xfrm>
              <a:off x="9360" y="3124"/>
              <a:ext cx="978" cy="1115"/>
            </a:xfrm>
            <a:prstGeom prst="rect">
              <a:avLst/>
            </a:prstGeom>
            <a:noFill/>
            <a:ln>
              <a:noFill/>
            </a:ln>
          </p:spPr>
          <p:txBody>
            <a:bodyPr wrap="square" lIns="68576" tIns="34288" rIns="68576" bIns="34288" rtlCol="0">
              <a:spAutoFit/>
            </a:bodyPr>
            <a:lstStyle/>
            <a:p>
              <a:pPr algn="ctr"/>
              <a:r>
                <a:rPr lang="en-US" altLang="zh-CN" sz="3000" b="1" dirty="0">
                  <a:solidFill>
                    <a:srgbClr val="157E9F"/>
                  </a:solidFill>
                  <a:latin typeface="微软雅黑" panose="020B0503020204020204" pitchFamily="34" charset="-122"/>
                  <a:ea typeface="微软雅黑" panose="020B0503020204020204" pitchFamily="34" charset="-122"/>
                </a:rPr>
                <a:t>02</a:t>
              </a:r>
            </a:p>
          </p:txBody>
        </p:sp>
        <p:sp>
          <p:nvSpPr>
            <p:cNvPr id="132" name="矩形 131"/>
            <p:cNvSpPr/>
            <p:nvPr/>
          </p:nvSpPr>
          <p:spPr>
            <a:xfrm>
              <a:off x="9360" y="3053"/>
              <a:ext cx="978" cy="978"/>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sp>
          <p:nvSpPr>
            <p:cNvPr id="142" name="文本框 141"/>
            <p:cNvSpPr txBox="1"/>
            <p:nvPr/>
          </p:nvSpPr>
          <p:spPr>
            <a:xfrm>
              <a:off x="10411" y="3686"/>
              <a:ext cx="3328" cy="533"/>
            </a:xfrm>
            <a:prstGeom prst="rect">
              <a:avLst/>
            </a:prstGeom>
            <a:noFill/>
          </p:spPr>
          <p:txBody>
            <a:bodyPr wrap="square" lIns="68576" tIns="34288" rIns="68576" bIns="34288"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Research ideas</a:t>
              </a:r>
            </a:p>
          </p:txBody>
        </p:sp>
      </p:grpSp>
      <p:grpSp>
        <p:nvGrpSpPr>
          <p:cNvPr id="5" name="组合 4"/>
          <p:cNvGrpSpPr/>
          <p:nvPr/>
        </p:nvGrpSpPr>
        <p:grpSpPr>
          <a:xfrm>
            <a:off x="3148966" y="1899967"/>
            <a:ext cx="2474595" cy="581501"/>
            <a:chOff x="5462" y="5004"/>
            <a:chExt cx="3897" cy="1221"/>
          </a:xfrm>
        </p:grpSpPr>
        <p:sp>
          <p:nvSpPr>
            <p:cNvPr id="71" name="文本框 70"/>
            <p:cNvSpPr txBox="1"/>
            <p:nvPr/>
          </p:nvSpPr>
          <p:spPr>
            <a:xfrm>
              <a:off x="6488" y="5004"/>
              <a:ext cx="2829" cy="824"/>
            </a:xfrm>
            <a:prstGeom prst="rect">
              <a:avLst/>
            </a:prstGeom>
            <a:noFill/>
          </p:spPr>
          <p:txBody>
            <a:bodyPr wrap="square" lIns="68576" tIns="34288" rIns="68576" bIns="34288" rtlCol="0">
              <a:spAutoFit/>
            </a:bodyPr>
            <a:lstStyle/>
            <a:p>
              <a:r>
                <a:rPr lang="zh-CN" altLang="en-US" sz="2100" b="1" dirty="0">
                  <a:solidFill>
                    <a:srgbClr val="157E9F"/>
                  </a:solidFill>
                  <a:latin typeface="方正清刻本悦宋简体" panose="02000000000000000000" pitchFamily="2" charset="-122"/>
                  <a:ea typeface="方正清刻本悦宋简体" panose="02000000000000000000" pitchFamily="2" charset="-122"/>
                </a:rPr>
                <a:t>研究内</a:t>
              </a:r>
              <a:r>
                <a:rPr lang="zh-CN" altLang="en-US" sz="2100" b="1" dirty="0" smtClean="0">
                  <a:solidFill>
                    <a:srgbClr val="157E9F"/>
                  </a:solidFill>
                  <a:latin typeface="方正清刻本悦宋简体" panose="02000000000000000000" pitchFamily="2" charset="-122"/>
                  <a:ea typeface="方正清刻本悦宋简体" panose="02000000000000000000" pitchFamily="2" charset="-122"/>
                </a:rPr>
                <a:t>容</a:t>
              </a:r>
              <a:endParaRPr lang="zh-CN" altLang="en-US" sz="21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33" name="文本框 132"/>
            <p:cNvSpPr txBox="1"/>
            <p:nvPr/>
          </p:nvSpPr>
          <p:spPr>
            <a:xfrm>
              <a:off x="5462" y="5110"/>
              <a:ext cx="978" cy="1115"/>
            </a:xfrm>
            <a:prstGeom prst="rect">
              <a:avLst/>
            </a:prstGeom>
            <a:noFill/>
            <a:ln>
              <a:noFill/>
            </a:ln>
          </p:spPr>
          <p:txBody>
            <a:bodyPr wrap="square" lIns="68576" tIns="34288" rIns="68576" bIns="34288" rtlCol="0">
              <a:spAutoFit/>
            </a:bodyPr>
            <a:lstStyle/>
            <a:p>
              <a:pPr algn="ctr"/>
              <a:r>
                <a:rPr lang="en-US" altLang="zh-CN" sz="3000" b="1" dirty="0">
                  <a:solidFill>
                    <a:srgbClr val="157E9F"/>
                  </a:solidFill>
                  <a:latin typeface="微软雅黑" panose="020B0503020204020204" pitchFamily="34" charset="-122"/>
                  <a:ea typeface="微软雅黑" panose="020B0503020204020204" pitchFamily="34" charset="-122"/>
                </a:rPr>
                <a:t>03</a:t>
              </a:r>
            </a:p>
          </p:txBody>
        </p:sp>
        <p:sp>
          <p:nvSpPr>
            <p:cNvPr id="134" name="矩形 133"/>
            <p:cNvSpPr/>
            <p:nvPr/>
          </p:nvSpPr>
          <p:spPr>
            <a:xfrm>
              <a:off x="5462" y="5039"/>
              <a:ext cx="978" cy="978"/>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sp>
          <p:nvSpPr>
            <p:cNvPr id="143" name="文本框 142"/>
            <p:cNvSpPr txBox="1"/>
            <p:nvPr/>
          </p:nvSpPr>
          <p:spPr>
            <a:xfrm>
              <a:off x="6530" y="5652"/>
              <a:ext cx="2829" cy="533"/>
            </a:xfrm>
            <a:prstGeom prst="rect">
              <a:avLst/>
            </a:prstGeom>
            <a:noFill/>
          </p:spPr>
          <p:txBody>
            <a:bodyPr wrap="square" lIns="68576" tIns="34288" rIns="68576" bIns="34288"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Research Contents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组合 5"/>
          <p:cNvGrpSpPr/>
          <p:nvPr/>
        </p:nvGrpSpPr>
        <p:grpSpPr>
          <a:xfrm>
            <a:off x="3147492" y="2887230"/>
            <a:ext cx="2700020" cy="618650"/>
            <a:chOff x="9351" y="4926"/>
            <a:chExt cx="4252" cy="1299"/>
          </a:xfrm>
        </p:grpSpPr>
        <p:sp>
          <p:nvSpPr>
            <p:cNvPr id="72" name="文本框 71"/>
            <p:cNvSpPr txBox="1"/>
            <p:nvPr/>
          </p:nvSpPr>
          <p:spPr>
            <a:xfrm>
              <a:off x="10421" y="4926"/>
              <a:ext cx="2829" cy="824"/>
            </a:xfrm>
            <a:prstGeom prst="rect">
              <a:avLst/>
            </a:prstGeom>
            <a:noFill/>
          </p:spPr>
          <p:txBody>
            <a:bodyPr wrap="square" lIns="68576" tIns="34288" rIns="68576" bIns="34288" rtlCol="0">
              <a:spAutoFit/>
            </a:bodyPr>
            <a:lstStyle/>
            <a:p>
              <a:r>
                <a:rPr lang="zh-CN" altLang="en-US" sz="2100" b="1" dirty="0">
                  <a:solidFill>
                    <a:srgbClr val="157E9F"/>
                  </a:solidFill>
                  <a:latin typeface="方正清刻本悦宋简体" panose="02000000000000000000" pitchFamily="2" charset="-122"/>
                  <a:ea typeface="方正清刻本悦宋简体" panose="02000000000000000000" pitchFamily="2" charset="-122"/>
                </a:rPr>
                <a:t>总结与展望</a:t>
              </a:r>
            </a:p>
          </p:txBody>
        </p:sp>
        <p:sp>
          <p:nvSpPr>
            <p:cNvPr id="135" name="文本框 134"/>
            <p:cNvSpPr txBox="1"/>
            <p:nvPr/>
          </p:nvSpPr>
          <p:spPr>
            <a:xfrm>
              <a:off x="9351" y="5110"/>
              <a:ext cx="978" cy="1115"/>
            </a:xfrm>
            <a:prstGeom prst="rect">
              <a:avLst/>
            </a:prstGeom>
            <a:noFill/>
            <a:ln>
              <a:noFill/>
            </a:ln>
          </p:spPr>
          <p:txBody>
            <a:bodyPr wrap="square" lIns="68576" tIns="34288" rIns="68576" bIns="34288" rtlCol="0">
              <a:spAutoFit/>
            </a:bodyPr>
            <a:lstStyle/>
            <a:p>
              <a:pPr algn="ctr"/>
              <a:r>
                <a:rPr lang="en-US" altLang="zh-CN" sz="3000" b="1" dirty="0" smtClean="0">
                  <a:solidFill>
                    <a:srgbClr val="157E9F"/>
                  </a:solidFill>
                  <a:latin typeface="微软雅黑" panose="020B0503020204020204" pitchFamily="34" charset="-122"/>
                  <a:ea typeface="微软雅黑" panose="020B0503020204020204" pitchFamily="34" charset="-122"/>
                </a:rPr>
                <a:t>04</a:t>
              </a:r>
              <a:endParaRPr lang="en-US" altLang="zh-CN" sz="3000" b="1" dirty="0">
                <a:solidFill>
                  <a:srgbClr val="157E9F"/>
                </a:solidFill>
                <a:latin typeface="微软雅黑" panose="020B0503020204020204" pitchFamily="34" charset="-122"/>
                <a:ea typeface="微软雅黑" panose="020B0503020204020204" pitchFamily="34" charset="-122"/>
              </a:endParaRPr>
            </a:p>
          </p:txBody>
        </p:sp>
        <p:sp>
          <p:nvSpPr>
            <p:cNvPr id="136" name="矩形 135"/>
            <p:cNvSpPr/>
            <p:nvPr/>
          </p:nvSpPr>
          <p:spPr>
            <a:xfrm>
              <a:off x="9351" y="5039"/>
              <a:ext cx="978" cy="978"/>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sp>
          <p:nvSpPr>
            <p:cNvPr id="144" name="文本框 143"/>
            <p:cNvSpPr txBox="1"/>
            <p:nvPr/>
          </p:nvSpPr>
          <p:spPr>
            <a:xfrm>
              <a:off x="10411" y="5642"/>
              <a:ext cx="3192" cy="533"/>
            </a:xfrm>
            <a:prstGeom prst="rect">
              <a:avLst/>
            </a:prstGeom>
            <a:noFill/>
          </p:spPr>
          <p:txBody>
            <a:bodyPr wrap="square" lIns="68576" tIns="34288" rIns="68576" bIns="34288"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Conclusion and Prospect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3142419" y="4055278"/>
            <a:ext cx="2443956" cy="594212"/>
            <a:chOff x="9459" y="6946"/>
            <a:chExt cx="3849" cy="1248"/>
          </a:xfrm>
        </p:grpSpPr>
        <p:grpSp>
          <p:nvGrpSpPr>
            <p:cNvPr id="8" name="组合 7"/>
            <p:cNvGrpSpPr/>
            <p:nvPr/>
          </p:nvGrpSpPr>
          <p:grpSpPr>
            <a:xfrm>
              <a:off x="9459" y="6946"/>
              <a:ext cx="3849" cy="1189"/>
              <a:chOff x="9459" y="6946"/>
              <a:chExt cx="3849" cy="1189"/>
            </a:xfrm>
          </p:grpSpPr>
          <p:sp>
            <p:nvSpPr>
              <p:cNvPr id="73" name="文本框 72"/>
              <p:cNvSpPr txBox="1"/>
              <p:nvPr/>
            </p:nvSpPr>
            <p:spPr>
              <a:xfrm>
                <a:off x="10479" y="6946"/>
                <a:ext cx="2829" cy="824"/>
              </a:xfrm>
              <a:prstGeom prst="rect">
                <a:avLst/>
              </a:prstGeom>
              <a:noFill/>
            </p:spPr>
            <p:txBody>
              <a:bodyPr wrap="square" lIns="68576" tIns="34288" rIns="68576" bIns="34288" rtlCol="0">
                <a:spAutoFit/>
              </a:bodyPr>
              <a:lstStyle/>
              <a:p>
                <a:r>
                  <a:rPr lang="zh-CN" altLang="en-US" sz="2100" b="1" dirty="0">
                    <a:solidFill>
                      <a:srgbClr val="157E9F"/>
                    </a:solidFill>
                    <a:latin typeface="方正清刻本悦宋简体" panose="02000000000000000000" pitchFamily="2" charset="-122"/>
                    <a:ea typeface="方正清刻本悦宋简体" panose="02000000000000000000" pitchFamily="2" charset="-122"/>
                  </a:rPr>
                  <a:t>致谢</a:t>
                </a:r>
              </a:p>
            </p:txBody>
          </p:sp>
          <p:sp>
            <p:nvSpPr>
              <p:cNvPr id="139" name="文本框 138"/>
              <p:cNvSpPr txBox="1"/>
              <p:nvPr/>
            </p:nvSpPr>
            <p:spPr>
              <a:xfrm>
                <a:off x="9467" y="7020"/>
                <a:ext cx="978" cy="1115"/>
              </a:xfrm>
              <a:prstGeom prst="rect">
                <a:avLst/>
              </a:prstGeom>
              <a:noFill/>
              <a:ln>
                <a:noFill/>
              </a:ln>
            </p:spPr>
            <p:txBody>
              <a:bodyPr wrap="square" lIns="68576" tIns="34288" rIns="68576" bIns="34288" rtlCol="0">
                <a:spAutoFit/>
              </a:bodyPr>
              <a:lstStyle/>
              <a:p>
                <a:pPr algn="ctr"/>
                <a:r>
                  <a:rPr lang="en-US" altLang="zh-CN" sz="3000" b="1" dirty="0" smtClean="0">
                    <a:solidFill>
                      <a:srgbClr val="157E9F"/>
                    </a:solidFill>
                    <a:latin typeface="微软雅黑" panose="020B0503020204020204" pitchFamily="34" charset="-122"/>
                    <a:ea typeface="微软雅黑" panose="020B0503020204020204" pitchFamily="34" charset="-122"/>
                  </a:rPr>
                  <a:t>05</a:t>
                </a:r>
                <a:endParaRPr lang="en-US" altLang="zh-CN" sz="3000" b="1" dirty="0">
                  <a:solidFill>
                    <a:srgbClr val="157E9F"/>
                  </a:solidFill>
                  <a:latin typeface="微软雅黑" panose="020B0503020204020204" pitchFamily="34" charset="-122"/>
                  <a:ea typeface="微软雅黑" panose="020B0503020204020204" pitchFamily="34" charset="-122"/>
                </a:endParaRPr>
              </a:p>
            </p:txBody>
          </p:sp>
          <p:sp>
            <p:nvSpPr>
              <p:cNvPr id="140" name="矩形 139"/>
              <p:cNvSpPr/>
              <p:nvPr/>
            </p:nvSpPr>
            <p:spPr>
              <a:xfrm>
                <a:off x="9459" y="6946"/>
                <a:ext cx="978" cy="978"/>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grpSp>
        <p:sp>
          <p:nvSpPr>
            <p:cNvPr id="146" name="文本框 145"/>
            <p:cNvSpPr txBox="1"/>
            <p:nvPr/>
          </p:nvSpPr>
          <p:spPr>
            <a:xfrm>
              <a:off x="10411" y="7661"/>
              <a:ext cx="2829" cy="533"/>
            </a:xfrm>
            <a:prstGeom prst="rect">
              <a:avLst/>
            </a:prstGeom>
            <a:noFill/>
          </p:spPr>
          <p:txBody>
            <a:bodyPr wrap="square" lIns="68576" tIns="34288" rIns="68576" bIns="34288"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Acknowledgements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2049" name="Picture 1" descr="F:\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557" y="1006439"/>
            <a:ext cx="1350000" cy="101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322188"/>
      </p:ext>
    </p:extLst>
  </p:cSld>
  <p:clrMapOvr>
    <a:masterClrMapping/>
  </p:clrMapOvr>
  <mc:AlternateContent xmlns:mc="http://schemas.openxmlformats.org/markup-compatibility/2006">
    <mc:Choice xmlns:p14="http://schemas.microsoft.com/office/powerpoint/2010/main" Requires="p14">
      <p:transition p14:dur="0" advTm="4764"/>
    </mc:Choice>
    <mc:Fallback>
      <p:transition advTm="476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2</a:t>
            </a:r>
            <a:endParaRPr lang="zh-CN" altLang="en-US" sz="2700" dirty="0"/>
          </a:p>
        </p:txBody>
      </p:sp>
      <p:sp>
        <p:nvSpPr>
          <p:cNvPr id="3" name="矩形 2"/>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究方法</a:t>
            </a:r>
            <a:endParaRPr lang="zh-CN" altLang="en-US" sz="2100" b="1" dirty="0">
              <a:solidFill>
                <a:srgbClr val="157E9F"/>
              </a:solidFill>
              <a:latin typeface="+mn-ea"/>
            </a:endParaRPr>
          </a:p>
        </p:txBody>
      </p:sp>
      <p:sp>
        <p:nvSpPr>
          <p:cNvPr id="4" name="文本框 24">
            <a:extLst>
              <a:ext uri="{FF2B5EF4-FFF2-40B4-BE49-F238E27FC236}">
                <a16:creationId xmlns:a16="http://schemas.microsoft.com/office/drawing/2014/main" xmlns="" id="{4E6AADE8-4D55-485E-8FB6-1536D8D2E1E0}"/>
              </a:ext>
            </a:extLst>
          </p:cNvPr>
          <p:cNvSpPr txBox="1"/>
          <p:nvPr/>
        </p:nvSpPr>
        <p:spPr>
          <a:xfrm>
            <a:off x="3651429" y="233831"/>
            <a:ext cx="1985157" cy="438580"/>
          </a:xfrm>
          <a:prstGeom prst="rect">
            <a:avLst/>
          </a:prstGeom>
        </p:spPr>
        <p:txBody>
          <a:bodyPr wrap="none" lIns="68579" tIns="34289" rIns="68579" bIns="34289">
            <a:spAutoFit/>
          </a:bodyPr>
          <a:lstStyle>
            <a:defPPr>
              <a:defRPr lang="zh-CN"/>
            </a:defPPr>
            <a:lvl1pPr algn="ctr" defTabSz="685783">
              <a:defRPr sz="2400" b="1" kern="0">
                <a:solidFill>
                  <a:srgbClr val="0000CC"/>
                </a:solidFill>
                <a:latin typeface="Times New Roman" panose="02020603050405020304" pitchFamily="18" charset="0"/>
                <a:ea typeface="微软雅黑" pitchFamily="34" charset="-122"/>
                <a:cs typeface="Times New Roman" panose="02020603050405020304" pitchFamily="18" charset="0"/>
              </a:defRPr>
            </a:lvl1pPr>
          </a:lstStyle>
          <a:p>
            <a:r>
              <a:rPr lang="zh-CN" altLang="en-US" dirty="0"/>
              <a:t>聚类指标选择</a:t>
            </a:r>
          </a:p>
        </p:txBody>
      </p:sp>
      <p:grpSp>
        <p:nvGrpSpPr>
          <p:cNvPr id="5" name="组合 4"/>
          <p:cNvGrpSpPr/>
          <p:nvPr/>
        </p:nvGrpSpPr>
        <p:grpSpPr>
          <a:xfrm>
            <a:off x="611560" y="771550"/>
            <a:ext cx="7562766" cy="4485187"/>
            <a:chOff x="539552" y="773196"/>
            <a:chExt cx="8138977" cy="4649013"/>
          </a:xfrm>
        </p:grpSpPr>
        <mc:AlternateContent xmlns:mc="http://schemas.openxmlformats.org/markup-compatibility/2006" xmlns:a14="http://schemas.microsoft.com/office/drawing/2010/main">
          <mc:Choice Requires="a14">
            <p:sp>
              <p:nvSpPr>
                <p:cNvPr id="6" name="任意多边形 5"/>
                <p:cNvSpPr/>
                <p:nvPr/>
              </p:nvSpPr>
              <p:spPr>
                <a:xfrm>
                  <a:off x="539552" y="773196"/>
                  <a:ext cx="8136904" cy="820929"/>
                </a:xfrm>
                <a:custGeom>
                  <a:avLst/>
                  <a:gdLst>
                    <a:gd name="connsiteX0" fmla="*/ 0 w 8136904"/>
                    <a:gd name="connsiteY0" fmla="*/ 156797 h 940761"/>
                    <a:gd name="connsiteX1" fmla="*/ 156797 w 8136904"/>
                    <a:gd name="connsiteY1" fmla="*/ 0 h 940761"/>
                    <a:gd name="connsiteX2" fmla="*/ 7980107 w 8136904"/>
                    <a:gd name="connsiteY2" fmla="*/ 0 h 940761"/>
                    <a:gd name="connsiteX3" fmla="*/ 8136904 w 8136904"/>
                    <a:gd name="connsiteY3" fmla="*/ 156797 h 940761"/>
                    <a:gd name="connsiteX4" fmla="*/ 8136904 w 8136904"/>
                    <a:gd name="connsiteY4" fmla="*/ 783964 h 940761"/>
                    <a:gd name="connsiteX5" fmla="*/ 7980107 w 8136904"/>
                    <a:gd name="connsiteY5" fmla="*/ 940761 h 940761"/>
                    <a:gd name="connsiteX6" fmla="*/ 156797 w 8136904"/>
                    <a:gd name="connsiteY6" fmla="*/ 940761 h 940761"/>
                    <a:gd name="connsiteX7" fmla="*/ 0 w 8136904"/>
                    <a:gd name="connsiteY7" fmla="*/ 783964 h 940761"/>
                    <a:gd name="connsiteX8" fmla="*/ 0 w 8136904"/>
                    <a:gd name="connsiteY8" fmla="*/ 156797 h 9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6904" h="940761">
                      <a:moveTo>
                        <a:pt x="0" y="156797"/>
                      </a:moveTo>
                      <a:cubicBezTo>
                        <a:pt x="0" y="70200"/>
                        <a:pt x="70200" y="0"/>
                        <a:pt x="156797" y="0"/>
                      </a:cubicBezTo>
                      <a:lnTo>
                        <a:pt x="7980107" y="0"/>
                      </a:lnTo>
                      <a:cubicBezTo>
                        <a:pt x="8066704" y="0"/>
                        <a:pt x="8136904" y="70200"/>
                        <a:pt x="8136904" y="156797"/>
                      </a:cubicBezTo>
                      <a:lnTo>
                        <a:pt x="8136904" y="783964"/>
                      </a:lnTo>
                      <a:cubicBezTo>
                        <a:pt x="8136904" y="870561"/>
                        <a:pt x="8066704" y="940761"/>
                        <a:pt x="7980107" y="940761"/>
                      </a:cubicBezTo>
                      <a:lnTo>
                        <a:pt x="156797" y="940761"/>
                      </a:lnTo>
                      <a:cubicBezTo>
                        <a:pt x="70200" y="940761"/>
                        <a:pt x="0" y="870561"/>
                        <a:pt x="0" y="783964"/>
                      </a:cubicBezTo>
                      <a:lnTo>
                        <a:pt x="0" y="156797"/>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29744" tIns="129744" rIns="129744" bIns="129744" numCol="1" spcCol="1270" anchor="ctr" anchorCtr="0">
                  <a:noAutofit/>
                </a:bodyPr>
                <a:lstStyle/>
                <a:p>
                  <a:pPr lvl="0" algn="l" defTabSz="977900" rtl="0">
                    <a:lnSpc>
                      <a:spcPct val="90000"/>
                    </a:lnSpc>
                    <a:spcBef>
                      <a:spcPct val="0"/>
                    </a:spcBef>
                    <a:spcAft>
                      <a:spcPct val="35000"/>
                    </a:spcAft>
                  </a:pPr>
                  <a:r>
                    <a:rPr lang="en-US" sz="2200" kern="1200" smtClean="0"/>
                    <a:t>ch</a:t>
                  </a:r>
                  <a:r>
                    <a:rPr lang="zh-CN" sz="2200" kern="1200"/>
                    <a:t>指标计算公式如下：</a:t>
                  </a:r>
                  <a14:m>
                    <m:oMath xmlns:m="http://schemas.openxmlformats.org/officeDocument/2006/math">
                      <m:r>
                        <m:rPr>
                          <m:nor/>
                        </m:rPr>
                        <a:rPr lang="en-US" sz="2200" kern="1200"/>
                        <m:t>ch</m:t>
                      </m:r>
                      <m:r>
                        <m:rPr>
                          <m:nor/>
                        </m:rPr>
                        <a:rPr lang="en-US" sz="2200" b="0" i="0" kern="1200"/>
                        <m:t> </m:t>
                      </m:r>
                      <m:r>
                        <m:rPr>
                          <m:nor/>
                        </m:rPr>
                        <a:rPr lang="en-US" sz="2200" kern="1200"/>
                        <m:t>=</m:t>
                      </m:r>
                      <m:r>
                        <m:rPr>
                          <m:nor/>
                        </m:rPr>
                        <a:rPr lang="en-US" sz="2200" b="0" i="0" kern="1200"/>
                        <m:t> </m:t>
                      </m:r>
                      <m:f>
                        <m:fPr>
                          <m:ctrlPr>
                            <a:rPr lang="zh-CN" sz="2200" i="1" kern="1200">
                              <a:latin typeface="Cambria Math"/>
                            </a:rPr>
                          </m:ctrlPr>
                        </m:fPr>
                        <m:num>
                          <m:sSub>
                            <m:sSubPr>
                              <m:ctrlPr>
                                <a:rPr lang="zh-CN" sz="2200" i="1" kern="1200">
                                  <a:latin typeface="Cambria Math"/>
                                </a:rPr>
                              </m:ctrlPr>
                            </m:sSubPr>
                            <m:e>
                              <m:r>
                                <m:rPr>
                                  <m:sty m:val="p"/>
                                </m:rPr>
                                <a:rPr lang="en-US" sz="2200" kern="1200">
                                  <a:latin typeface="Cambria Math" panose="02040503050406030204" pitchFamily="18" charset="0"/>
                                </a:rPr>
                                <m:t>ch</m:t>
                              </m:r>
                            </m:e>
                            <m:sub>
                              <m:r>
                                <m:rPr>
                                  <m:sty m:val="p"/>
                                </m:rPr>
                                <a:rPr lang="en-US" sz="2200" kern="1200">
                                  <a:latin typeface="Cambria Math" panose="02040503050406030204" pitchFamily="18" charset="0"/>
                                </a:rPr>
                                <m:t>t</m:t>
                              </m:r>
                            </m:sub>
                          </m:sSub>
                        </m:num>
                        <m:den>
                          <m:sSub>
                            <m:sSubPr>
                              <m:ctrlPr>
                                <a:rPr lang="zh-CN" sz="2200" i="1" kern="1200">
                                  <a:latin typeface="Cambria Math"/>
                                </a:rPr>
                              </m:ctrlPr>
                            </m:sSubPr>
                            <m:e>
                              <m:r>
                                <m:rPr>
                                  <m:sty m:val="p"/>
                                </m:rPr>
                                <a:rPr lang="en-US" sz="2200" kern="1200">
                                  <a:latin typeface="Cambria Math" panose="02040503050406030204" pitchFamily="18" charset="0"/>
                                </a:rPr>
                                <m:t>ch</m:t>
                              </m:r>
                            </m:e>
                            <m:sub>
                              <m:r>
                                <m:rPr>
                                  <m:sty m:val="p"/>
                                </m:rPr>
                                <a:rPr lang="en-US" sz="2200" kern="1200">
                                  <a:latin typeface="Cambria Math" panose="02040503050406030204" pitchFamily="18" charset="0"/>
                                </a:rPr>
                                <m:t>b</m:t>
                              </m:r>
                            </m:sub>
                          </m:sSub>
                        </m:den>
                      </m:f>
                      <m:r>
                        <m:rPr>
                          <m:nor/>
                        </m:rPr>
                        <a:rPr lang="en-US" sz="2200" b="0" i="0" kern="1200"/>
                        <m:t> </m:t>
                      </m:r>
                      <m:r>
                        <m:rPr>
                          <m:nor/>
                        </m:rPr>
                        <a:rPr lang="en-US" sz="2200" kern="1200"/>
                        <m:t>=</m:t>
                      </m:r>
                      <m:r>
                        <m:rPr>
                          <m:nor/>
                        </m:rPr>
                        <a:rPr lang="en-US" sz="2200" b="0" i="0" kern="1200"/>
                        <m:t> </m:t>
                      </m:r>
                      <m:f>
                        <m:fPr>
                          <m:ctrlPr>
                            <a:rPr lang="en-US" altLang="zh-CN" sz="2200" b="0" i="1" kern="1200" smtClean="0">
                              <a:latin typeface="Cambria Math"/>
                            </a:rPr>
                          </m:ctrlPr>
                        </m:fPr>
                        <m:num>
                          <m:r>
                            <a:rPr lang="en-US" altLang="zh-CN" sz="2200" b="0" i="1" kern="1200" smtClean="0">
                              <a:latin typeface="Cambria Math" panose="02040503050406030204" pitchFamily="18" charset="0"/>
                            </a:rPr>
                            <m:t>𝑡𝑟</m:t>
                          </m:r>
                          <m:r>
                            <a:rPr lang="en-US" altLang="zh-CN" sz="2200" b="0" i="1" kern="1200" smtClean="0">
                              <a:latin typeface="Cambria Math" panose="02040503050406030204" pitchFamily="18" charset="0"/>
                            </a:rPr>
                            <m:t>(</m:t>
                          </m:r>
                          <m:sSub>
                            <m:sSubPr>
                              <m:ctrlPr>
                                <a:rPr lang="en-US" altLang="zh-CN" sz="2200" b="0" i="1" kern="1200" smtClean="0">
                                  <a:latin typeface="Cambria Math"/>
                                </a:rPr>
                              </m:ctrlPr>
                            </m:sSubPr>
                            <m:e>
                              <m:r>
                                <a:rPr lang="en-US" altLang="zh-CN" sz="2200" b="0" i="1" kern="1200" smtClean="0">
                                  <a:latin typeface="Cambria Math" panose="02040503050406030204" pitchFamily="18" charset="0"/>
                                </a:rPr>
                                <m:t>𝐵</m:t>
                              </m:r>
                            </m:e>
                            <m:sub>
                              <m:r>
                                <a:rPr lang="en-US" altLang="zh-CN" sz="2200" b="0" i="1" kern="1200" smtClean="0">
                                  <a:latin typeface="Cambria Math" panose="02040503050406030204" pitchFamily="18" charset="0"/>
                                </a:rPr>
                                <m:t>𝐾</m:t>
                              </m:r>
                            </m:sub>
                          </m:sSub>
                          <m:r>
                            <a:rPr lang="en-US" altLang="zh-CN" sz="2200" b="0" i="1" kern="1200" smtClean="0">
                              <a:latin typeface="Cambria Math" panose="02040503050406030204" pitchFamily="18" charset="0"/>
                            </a:rPr>
                            <m:t>)</m:t>
                          </m:r>
                        </m:num>
                        <m:den>
                          <m:r>
                            <a:rPr lang="en-US" altLang="zh-CN" sz="2200" b="0" i="1" kern="1200" smtClean="0">
                              <a:latin typeface="Cambria Math" panose="02040503050406030204" pitchFamily="18" charset="0"/>
                            </a:rPr>
                            <m:t>𝑡𝑟</m:t>
                          </m:r>
                          <m:r>
                            <a:rPr lang="en-US" altLang="zh-CN" sz="2200" b="0" i="1" kern="1200" smtClean="0">
                              <a:latin typeface="Cambria Math" panose="02040503050406030204" pitchFamily="18" charset="0"/>
                            </a:rPr>
                            <m:t>(</m:t>
                          </m:r>
                          <m:sSub>
                            <m:sSubPr>
                              <m:ctrlPr>
                                <a:rPr lang="en-US" altLang="zh-CN" sz="2200" b="0" i="1" kern="1200" smtClean="0">
                                  <a:latin typeface="Cambria Math"/>
                                </a:rPr>
                              </m:ctrlPr>
                            </m:sSubPr>
                            <m:e>
                              <m:r>
                                <a:rPr lang="en-US" altLang="zh-CN" sz="2200" b="0" i="1" kern="1200" smtClean="0">
                                  <a:latin typeface="Cambria Math" panose="02040503050406030204" pitchFamily="18" charset="0"/>
                                </a:rPr>
                                <m:t>𝑊</m:t>
                              </m:r>
                            </m:e>
                            <m:sub>
                              <m:r>
                                <a:rPr lang="en-US" altLang="zh-CN" sz="2200" b="0" i="1" kern="1200" smtClean="0">
                                  <a:latin typeface="Cambria Math" panose="02040503050406030204" pitchFamily="18" charset="0"/>
                                </a:rPr>
                                <m:t>𝐾</m:t>
                              </m:r>
                            </m:sub>
                          </m:sSub>
                          <m:r>
                            <a:rPr lang="en-US" altLang="zh-CN" sz="2200" b="0" i="1" kern="1200" smtClean="0">
                              <a:latin typeface="Cambria Math" panose="02040503050406030204" pitchFamily="18" charset="0"/>
                            </a:rPr>
                            <m:t>)</m:t>
                          </m:r>
                        </m:den>
                      </m:f>
                      <m:r>
                        <a:rPr lang="en-US" altLang="zh-CN" sz="2200" b="0" i="1" kern="1200" smtClean="0">
                          <a:latin typeface="Cambria Math" panose="02040503050406030204" pitchFamily="18" charset="0"/>
                          <a:ea typeface="Cambria Math" panose="02040503050406030204" pitchFamily="18" charset="0"/>
                        </a:rPr>
                        <m:t>×</m:t>
                      </m:r>
                      <m:f>
                        <m:fPr>
                          <m:ctrlPr>
                            <a:rPr lang="en-US" altLang="zh-CN" sz="2200" b="0" i="1" kern="1200" smtClean="0">
                              <a:latin typeface="Cambria Math"/>
                              <a:ea typeface="Cambria Math" panose="02040503050406030204" pitchFamily="18" charset="0"/>
                            </a:rPr>
                          </m:ctrlPr>
                        </m:fPr>
                        <m:num>
                          <m:r>
                            <a:rPr lang="en-US" altLang="zh-CN" sz="2200" b="0" i="1" kern="1200" smtClean="0">
                              <a:latin typeface="Cambria Math" panose="02040503050406030204" pitchFamily="18" charset="0"/>
                              <a:ea typeface="Cambria Math" panose="02040503050406030204" pitchFamily="18" charset="0"/>
                            </a:rPr>
                            <m:t>𝑁</m:t>
                          </m:r>
                          <m:r>
                            <a:rPr lang="en-US" altLang="zh-CN" sz="2200" b="0" i="1" kern="1200" smtClean="0">
                              <a:latin typeface="Cambria Math" panose="02040503050406030204" pitchFamily="18" charset="0"/>
                              <a:ea typeface="Cambria Math" panose="02040503050406030204" pitchFamily="18" charset="0"/>
                            </a:rPr>
                            <m:t>−</m:t>
                          </m:r>
                          <m:r>
                            <a:rPr lang="en-US" altLang="zh-CN" sz="2200" b="0" i="1" kern="1200" smtClean="0">
                              <a:latin typeface="Cambria Math" panose="02040503050406030204" pitchFamily="18" charset="0"/>
                              <a:ea typeface="Cambria Math" panose="02040503050406030204" pitchFamily="18" charset="0"/>
                            </a:rPr>
                            <m:t>𝐾</m:t>
                          </m:r>
                        </m:num>
                        <m:den>
                          <m:r>
                            <a:rPr lang="en-US" altLang="zh-CN" sz="2200" b="0" i="1" kern="1200" smtClean="0">
                              <a:latin typeface="Cambria Math" panose="02040503050406030204" pitchFamily="18" charset="0"/>
                              <a:ea typeface="Cambria Math" panose="02040503050406030204" pitchFamily="18" charset="0"/>
                            </a:rPr>
                            <m:t>𝑘</m:t>
                          </m:r>
                          <m:r>
                            <a:rPr lang="en-US" altLang="zh-CN" sz="2200" b="0" i="1" kern="1200" smtClean="0">
                              <a:latin typeface="Cambria Math" panose="02040503050406030204" pitchFamily="18" charset="0"/>
                              <a:ea typeface="Cambria Math" panose="02040503050406030204" pitchFamily="18" charset="0"/>
                            </a:rPr>
                            <m:t>−1</m:t>
                          </m:r>
                        </m:den>
                      </m:f>
                    </m:oMath>
                  </a14:m>
                  <a:endParaRPr lang="zh-CN" sz="2200" kern="1200"/>
                </a:p>
              </p:txBody>
            </p:sp>
          </mc:Choice>
          <mc:Fallback xmlns="">
            <p:sp>
              <p:nvSpPr>
                <p:cNvPr id="4" name="任意多边形 3"/>
                <p:cNvSpPr>
                  <a:spLocks noRot="1" noChangeAspect="1" noMove="1" noResize="1" noEditPoints="1" noAdjustHandles="1" noChangeArrowheads="1" noChangeShapeType="1" noTextEdit="1"/>
                </p:cNvSpPr>
                <p:nvPr/>
              </p:nvSpPr>
              <p:spPr>
                <a:xfrm>
                  <a:off x="539552" y="773196"/>
                  <a:ext cx="8136904" cy="820929"/>
                </a:xfrm>
                <a:custGeom>
                  <a:avLst/>
                  <a:gdLst>
                    <a:gd name="connsiteX0" fmla="*/ 0 w 8136904"/>
                    <a:gd name="connsiteY0" fmla="*/ 156797 h 940761"/>
                    <a:gd name="connsiteX1" fmla="*/ 156797 w 8136904"/>
                    <a:gd name="connsiteY1" fmla="*/ 0 h 940761"/>
                    <a:gd name="connsiteX2" fmla="*/ 7980107 w 8136904"/>
                    <a:gd name="connsiteY2" fmla="*/ 0 h 940761"/>
                    <a:gd name="connsiteX3" fmla="*/ 8136904 w 8136904"/>
                    <a:gd name="connsiteY3" fmla="*/ 156797 h 940761"/>
                    <a:gd name="connsiteX4" fmla="*/ 8136904 w 8136904"/>
                    <a:gd name="connsiteY4" fmla="*/ 783964 h 940761"/>
                    <a:gd name="connsiteX5" fmla="*/ 7980107 w 8136904"/>
                    <a:gd name="connsiteY5" fmla="*/ 940761 h 940761"/>
                    <a:gd name="connsiteX6" fmla="*/ 156797 w 8136904"/>
                    <a:gd name="connsiteY6" fmla="*/ 940761 h 940761"/>
                    <a:gd name="connsiteX7" fmla="*/ 0 w 8136904"/>
                    <a:gd name="connsiteY7" fmla="*/ 783964 h 940761"/>
                    <a:gd name="connsiteX8" fmla="*/ 0 w 8136904"/>
                    <a:gd name="connsiteY8" fmla="*/ 156797 h 9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6904" h="940761">
                      <a:moveTo>
                        <a:pt x="0" y="156797"/>
                      </a:moveTo>
                      <a:cubicBezTo>
                        <a:pt x="0" y="70200"/>
                        <a:pt x="70200" y="0"/>
                        <a:pt x="156797" y="0"/>
                      </a:cubicBezTo>
                      <a:lnTo>
                        <a:pt x="7980107" y="0"/>
                      </a:lnTo>
                      <a:cubicBezTo>
                        <a:pt x="8066704" y="0"/>
                        <a:pt x="8136904" y="70200"/>
                        <a:pt x="8136904" y="156797"/>
                      </a:cubicBezTo>
                      <a:lnTo>
                        <a:pt x="8136904" y="783964"/>
                      </a:lnTo>
                      <a:cubicBezTo>
                        <a:pt x="8136904" y="870561"/>
                        <a:pt x="8066704" y="940761"/>
                        <a:pt x="7980107" y="940761"/>
                      </a:cubicBezTo>
                      <a:lnTo>
                        <a:pt x="156797" y="940761"/>
                      </a:lnTo>
                      <a:cubicBezTo>
                        <a:pt x="70200" y="940761"/>
                        <a:pt x="0" y="870561"/>
                        <a:pt x="0" y="783964"/>
                      </a:cubicBezTo>
                      <a:lnTo>
                        <a:pt x="0" y="156797"/>
                      </a:lnTo>
                      <a:close/>
                    </a:path>
                  </a:pathLst>
                </a:custGeom>
                <a:blipFill>
                  <a:blip r:embed="rId3"/>
                  <a:stretch>
                    <a:fillRect l="-3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任意多边形 6"/>
                <p:cNvSpPr/>
                <p:nvPr/>
              </p:nvSpPr>
              <p:spPr>
                <a:xfrm>
                  <a:off x="539552" y="1837843"/>
                  <a:ext cx="8136904" cy="1046364"/>
                </a:xfrm>
                <a:custGeom>
                  <a:avLst/>
                  <a:gdLst>
                    <a:gd name="connsiteX0" fmla="*/ 0 w 8136904"/>
                    <a:gd name="connsiteY0" fmla="*/ 0 h 751410"/>
                    <a:gd name="connsiteX1" fmla="*/ 8136904 w 8136904"/>
                    <a:gd name="connsiteY1" fmla="*/ 0 h 751410"/>
                    <a:gd name="connsiteX2" fmla="*/ 8136904 w 8136904"/>
                    <a:gd name="connsiteY2" fmla="*/ 751410 h 751410"/>
                    <a:gd name="connsiteX3" fmla="*/ 0 w 8136904"/>
                    <a:gd name="connsiteY3" fmla="*/ 751410 h 751410"/>
                    <a:gd name="connsiteX4" fmla="*/ 0 w 8136904"/>
                    <a:gd name="connsiteY4" fmla="*/ 0 h 751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6904" h="751410">
                      <a:moveTo>
                        <a:pt x="0" y="0"/>
                      </a:moveTo>
                      <a:lnTo>
                        <a:pt x="8136904" y="0"/>
                      </a:lnTo>
                      <a:lnTo>
                        <a:pt x="8136904" y="751410"/>
                      </a:lnTo>
                      <a:lnTo>
                        <a:pt x="0" y="751410"/>
                      </a:lnTo>
                      <a:lnTo>
                        <a:pt x="0" y="0"/>
                      </a:lnTo>
                      <a:close/>
                    </a:path>
                  </a:pathLst>
                </a:custGeom>
              </p:spPr>
              <p:style>
                <a:lnRef idx="0">
                  <a:schemeClr val="dk2">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8347" tIns="20320" rIns="113792" bIns="20320" numCol="1" spcCol="1270" anchor="t" anchorCtr="0">
                  <a:noAutofit/>
                </a:bodyPr>
                <a:lstStyle/>
                <a:p>
                  <a:pPr marL="171450" lvl="1" indent="-171450" algn="l" defTabSz="711200" rtl="0">
                    <a:lnSpc>
                      <a:spcPct val="150000"/>
                    </a:lnSpc>
                    <a:spcBef>
                      <a:spcPct val="0"/>
                    </a:spcBef>
                    <a:spcAft>
                      <a:spcPct val="20000"/>
                    </a:spcAft>
                    <a:buChar char="••"/>
                  </a:pPr>
                  <a14:m>
                    <m:oMath xmlns:m="http://schemas.openxmlformats.org/officeDocument/2006/math">
                      <m:sSub>
                        <m:sSubPr>
                          <m:ctrlPr>
                            <a:rPr lang="zh-CN" sz="1400" i="1" kern="1200">
                              <a:latin typeface="Cambria Math"/>
                            </a:rPr>
                          </m:ctrlPr>
                        </m:sSubPr>
                        <m:e>
                          <m:r>
                            <a:rPr lang="en-US" sz="1400" i="1" kern="1200">
                              <a:latin typeface="Cambria Math" panose="02040503050406030204" pitchFamily="18" charset="0"/>
                            </a:rPr>
                            <m:t>𝑊</m:t>
                          </m:r>
                        </m:e>
                        <m:sub>
                          <m:r>
                            <a:rPr lang="en-US" sz="1400" i="1" kern="1200">
                              <a:latin typeface="Cambria Math" panose="02040503050406030204" pitchFamily="18" charset="0"/>
                            </a:rPr>
                            <m:t>𝑘</m:t>
                          </m:r>
                        </m:sub>
                      </m:sSub>
                    </m:oMath>
                  </a14:m>
                  <a:r>
                    <a:rPr lang="zh-CN" sz="1400" kern="1200" smtClean="0"/>
                    <a:t>是类</a:t>
                  </a:r>
                  <a:r>
                    <a:rPr lang="zh-CN" sz="1400" kern="1200"/>
                    <a:t>内分散矩阵，定义如下</a:t>
                  </a:r>
                  <a14:m>
                    <m:oMath xmlns:m="http://schemas.openxmlformats.org/officeDocument/2006/math">
                      <m:sSub>
                        <m:sSubPr>
                          <m:ctrlPr>
                            <a:rPr lang="zh-CN" sz="1400" i="1" kern="1200">
                              <a:latin typeface="Cambria Math"/>
                            </a:rPr>
                          </m:ctrlPr>
                        </m:sSubPr>
                        <m:e>
                          <m:r>
                            <a:rPr lang="en-US" sz="1400" i="1" kern="1200">
                              <a:latin typeface="Cambria Math" panose="02040503050406030204" pitchFamily="18" charset="0"/>
                            </a:rPr>
                            <m:t>𝑊</m:t>
                          </m:r>
                        </m:e>
                        <m:sub>
                          <m:r>
                            <a:rPr lang="en-US" sz="1400" i="1" kern="1200">
                              <a:latin typeface="Cambria Math" panose="02040503050406030204" pitchFamily="18" charset="0"/>
                            </a:rPr>
                            <m:t>𝑘</m:t>
                          </m:r>
                        </m:sub>
                      </m:sSub>
                      <m:r>
                        <a:rPr lang="en-US" sz="1400" i="1" kern="1200">
                          <a:latin typeface="Cambria Math" panose="02040503050406030204" pitchFamily="18" charset="0"/>
                        </a:rPr>
                        <m:t>=</m:t>
                      </m:r>
                      <m:nary>
                        <m:naryPr>
                          <m:chr m:val="∑"/>
                          <m:ctrlPr>
                            <a:rPr lang="zh-CN" sz="1400" i="1" kern="1200">
                              <a:latin typeface="Cambria Math"/>
                            </a:rPr>
                          </m:ctrlPr>
                        </m:naryPr>
                        <m:sub>
                          <m:r>
                            <a:rPr lang="en-US" sz="1400" i="1" kern="1200">
                              <a:latin typeface="Cambria Math" panose="02040503050406030204" pitchFamily="18" charset="0"/>
                            </a:rPr>
                            <m:t>𝑞</m:t>
                          </m:r>
                          <m:r>
                            <a:rPr lang="en-US" sz="1400" i="1" kern="1200">
                              <a:latin typeface="Cambria Math" panose="02040503050406030204" pitchFamily="18" charset="0"/>
                            </a:rPr>
                            <m:t>=1</m:t>
                          </m:r>
                        </m:sub>
                        <m:sup>
                          <m:r>
                            <a:rPr lang="en-US" sz="1400" i="1" kern="1200">
                              <a:latin typeface="Cambria Math" panose="02040503050406030204" pitchFamily="18" charset="0"/>
                            </a:rPr>
                            <m:t>𝑘</m:t>
                          </m:r>
                        </m:sup>
                        <m:e>
                          <m:nary>
                            <m:naryPr>
                              <m:chr m:val="∑"/>
                              <m:supHide m:val="on"/>
                              <m:ctrlPr>
                                <a:rPr lang="zh-CN" sz="1400" i="1" kern="1200">
                                  <a:latin typeface="Cambria Math"/>
                                </a:rPr>
                              </m:ctrlPr>
                            </m:naryPr>
                            <m:sub>
                              <m:r>
                                <a:rPr lang="en-US" sz="1400" i="1" kern="1200">
                                  <a:latin typeface="Cambria Math" panose="02040503050406030204" pitchFamily="18" charset="0"/>
                                </a:rPr>
                                <m:t>𝑥</m:t>
                              </m:r>
                              <m:r>
                                <a:rPr lang="en-US" sz="1400" i="1" kern="1200">
                                  <a:latin typeface="Cambria Math" panose="02040503050406030204" pitchFamily="18" charset="0"/>
                                </a:rPr>
                                <m:t>∈</m:t>
                              </m:r>
                              <m:sSub>
                                <m:sSubPr>
                                  <m:ctrlPr>
                                    <a:rPr lang="zh-CN" sz="1400" i="1" kern="1200">
                                      <a:latin typeface="Cambria Math"/>
                                    </a:rPr>
                                  </m:ctrlPr>
                                </m:sSubPr>
                                <m:e>
                                  <m:r>
                                    <a:rPr lang="en-US" sz="1400" i="1" kern="1200">
                                      <a:latin typeface="Cambria Math" panose="02040503050406030204" pitchFamily="18" charset="0"/>
                                    </a:rPr>
                                    <m:t>𝐶</m:t>
                                  </m:r>
                                </m:e>
                                <m:sub>
                                  <m:r>
                                    <a:rPr lang="en-US" sz="1400" i="1" kern="1200">
                                      <a:latin typeface="Cambria Math" panose="02040503050406030204" pitchFamily="18" charset="0"/>
                                    </a:rPr>
                                    <m:t>𝑞</m:t>
                                  </m:r>
                                </m:sub>
                              </m:sSub>
                            </m:sub>
                            <m:sup/>
                            <m:e>
                              <m:sSup>
                                <m:sSupPr>
                                  <m:ctrlPr>
                                    <a:rPr lang="zh-CN" sz="1400" i="1" kern="1200">
                                      <a:latin typeface="Cambria Math"/>
                                    </a:rPr>
                                  </m:ctrlPr>
                                </m:sSupPr>
                                <m:e>
                                  <m:r>
                                    <a:rPr lang="en-US" sz="1400" i="1" kern="1200">
                                      <a:latin typeface="Cambria Math" panose="02040503050406030204" pitchFamily="18" charset="0"/>
                                    </a:rPr>
                                    <m:t>(</m:t>
                                  </m:r>
                                  <m:r>
                                    <a:rPr lang="en-US" sz="1400" i="1" kern="1200">
                                      <a:latin typeface="Cambria Math" panose="02040503050406030204" pitchFamily="18" charset="0"/>
                                    </a:rPr>
                                    <m:t>𝑥</m:t>
                                  </m:r>
                                  <m:r>
                                    <a:rPr lang="en-US" sz="1400" i="1" kern="1200">
                                      <a:latin typeface="Cambria Math" panose="02040503050406030204" pitchFamily="18" charset="0"/>
                                    </a:rPr>
                                    <m:t>−</m:t>
                                  </m:r>
                                  <m:sSub>
                                    <m:sSubPr>
                                      <m:ctrlPr>
                                        <a:rPr lang="zh-CN" sz="1400" i="1" kern="1200">
                                          <a:latin typeface="Cambria Math"/>
                                        </a:rPr>
                                      </m:ctrlPr>
                                    </m:sSubPr>
                                    <m:e>
                                      <m:r>
                                        <a:rPr lang="en-US" sz="1400" i="1" kern="1200">
                                          <a:latin typeface="Cambria Math" panose="02040503050406030204" pitchFamily="18" charset="0"/>
                                        </a:rPr>
                                        <m:t>𝑐</m:t>
                                      </m:r>
                                    </m:e>
                                    <m:sub>
                                      <m:r>
                                        <a:rPr lang="en-US" sz="1400" i="1" kern="1200">
                                          <a:latin typeface="Cambria Math" panose="02040503050406030204" pitchFamily="18" charset="0"/>
                                        </a:rPr>
                                        <m:t>𝑞</m:t>
                                      </m:r>
                                    </m:sub>
                                  </m:sSub>
                                  <m:r>
                                    <a:rPr lang="en-US" sz="1400" i="1" kern="1200">
                                      <a:latin typeface="Cambria Math" panose="02040503050406030204" pitchFamily="18" charset="0"/>
                                    </a:rPr>
                                    <m:t>)(</m:t>
                                  </m:r>
                                  <m:r>
                                    <a:rPr lang="en-US" sz="1400" i="1" kern="1200">
                                      <a:latin typeface="Cambria Math" panose="02040503050406030204" pitchFamily="18" charset="0"/>
                                    </a:rPr>
                                    <m:t>𝑥</m:t>
                                  </m:r>
                                  <m:r>
                                    <a:rPr lang="en-US" sz="1400" i="1" kern="1200">
                                      <a:latin typeface="Cambria Math" panose="02040503050406030204" pitchFamily="18" charset="0"/>
                                    </a:rPr>
                                    <m:t>−</m:t>
                                  </m:r>
                                  <m:sSub>
                                    <m:sSubPr>
                                      <m:ctrlPr>
                                        <a:rPr lang="zh-CN" sz="1400" i="1" kern="1200">
                                          <a:latin typeface="Cambria Math"/>
                                        </a:rPr>
                                      </m:ctrlPr>
                                    </m:sSubPr>
                                    <m:e>
                                      <m:r>
                                        <a:rPr lang="en-US" sz="1400" i="1" kern="1200">
                                          <a:latin typeface="Cambria Math" panose="02040503050406030204" pitchFamily="18" charset="0"/>
                                        </a:rPr>
                                        <m:t>𝑐</m:t>
                                      </m:r>
                                    </m:e>
                                    <m:sub>
                                      <m:r>
                                        <a:rPr lang="en-US" sz="1400" i="1" kern="1200">
                                          <a:latin typeface="Cambria Math" panose="02040503050406030204" pitchFamily="18" charset="0"/>
                                        </a:rPr>
                                        <m:t>𝑞</m:t>
                                      </m:r>
                                    </m:sub>
                                  </m:sSub>
                                  <m:r>
                                    <a:rPr lang="en-US" sz="1400" i="1" kern="1200">
                                      <a:latin typeface="Cambria Math" panose="02040503050406030204" pitchFamily="18" charset="0"/>
                                    </a:rPr>
                                    <m:t>)</m:t>
                                  </m:r>
                                </m:e>
                                <m:sup>
                                  <m:r>
                                    <a:rPr lang="en-US" sz="1400" i="1" kern="1200">
                                      <a:latin typeface="Cambria Math" panose="02040503050406030204" pitchFamily="18" charset="0"/>
                                    </a:rPr>
                                    <m:t>𝑇</m:t>
                                  </m:r>
                                </m:sup>
                              </m:sSup>
                            </m:e>
                          </m:nary>
                        </m:e>
                      </m:nary>
                      <m:r>
                        <a:rPr lang="zh-CN" altLang="en-US" sz="1400" i="1" kern="1200" smtClean="0">
                          <a:latin typeface="Cambria Math" panose="02040503050406030204" pitchFamily="18" charset="0"/>
                        </a:rPr>
                        <m:t>；</m:t>
                      </m:r>
                    </m:oMath>
                  </a14:m>
                  <a:endParaRPr lang="zh-CN" sz="1400" kern="1200"/>
                </a:p>
                <a:p>
                  <a:pPr marL="171450" lvl="1" indent="-171450" algn="l" defTabSz="711200" rtl="0">
                    <a:lnSpc>
                      <a:spcPct val="150000"/>
                    </a:lnSpc>
                    <a:spcBef>
                      <a:spcPct val="0"/>
                    </a:spcBef>
                    <a:spcAft>
                      <a:spcPct val="20000"/>
                    </a:spcAft>
                    <a:buChar char="••"/>
                  </a:pPr>
                  <a14:m>
                    <m:oMath xmlns:m="http://schemas.openxmlformats.org/officeDocument/2006/math">
                      <m:sSub>
                        <m:sSubPr>
                          <m:ctrlPr>
                            <a:rPr lang="zh-CN" sz="1400" i="1" kern="1200" smtClean="0">
                              <a:latin typeface="Cambria Math"/>
                            </a:rPr>
                          </m:ctrlPr>
                        </m:sSubPr>
                        <m:e>
                          <m:r>
                            <a:rPr lang="en-US" sz="1400" i="1" kern="1200">
                              <a:latin typeface="Cambria Math" panose="02040503050406030204" pitchFamily="18" charset="0"/>
                            </a:rPr>
                            <m:t>𝐵</m:t>
                          </m:r>
                        </m:e>
                        <m:sub>
                          <m:r>
                            <a:rPr lang="en-US" sz="1400" i="1" kern="1200">
                              <a:latin typeface="Cambria Math" panose="02040503050406030204" pitchFamily="18" charset="0"/>
                            </a:rPr>
                            <m:t>𝑘</m:t>
                          </m:r>
                        </m:sub>
                      </m:sSub>
                    </m:oMath>
                  </a14:m>
                  <a:r>
                    <a:rPr lang="zh-CN" sz="1400" kern="1200" smtClean="0"/>
                    <a:t>是</a:t>
                  </a:r>
                  <a:r>
                    <a:rPr lang="zh-CN" altLang="en-US" sz="1400" kern="1200" smtClean="0"/>
                    <a:t>类</a:t>
                  </a:r>
                  <a:r>
                    <a:rPr lang="zh-CN" sz="1400" kern="1200" smtClean="0"/>
                    <a:t>间</a:t>
                  </a:r>
                  <a:r>
                    <a:rPr lang="zh-CN" sz="1400" kern="1200"/>
                    <a:t>分散矩阵，定义如下</a:t>
                  </a:r>
                  <a14:m>
                    <m:oMath xmlns:m="http://schemas.openxmlformats.org/officeDocument/2006/math">
                      <m:sSub>
                        <m:sSubPr>
                          <m:ctrlPr>
                            <a:rPr lang="zh-CN" sz="1400" i="1" kern="1200">
                              <a:latin typeface="Cambria Math"/>
                            </a:rPr>
                          </m:ctrlPr>
                        </m:sSubPr>
                        <m:e>
                          <m:r>
                            <a:rPr lang="en-US" sz="1400" i="1" kern="1200">
                              <a:latin typeface="Cambria Math" panose="02040503050406030204" pitchFamily="18" charset="0"/>
                            </a:rPr>
                            <m:t>𝐵</m:t>
                          </m:r>
                        </m:e>
                        <m:sub>
                          <m:r>
                            <a:rPr lang="en-US" sz="1400" i="1" kern="1200">
                              <a:latin typeface="Cambria Math" panose="02040503050406030204" pitchFamily="18" charset="0"/>
                            </a:rPr>
                            <m:t>𝑘</m:t>
                          </m:r>
                        </m:sub>
                      </m:sSub>
                      <m:r>
                        <a:rPr lang="en-US" sz="1400" i="1" kern="1200">
                          <a:latin typeface="Cambria Math" panose="02040503050406030204" pitchFamily="18" charset="0"/>
                        </a:rPr>
                        <m:t>=</m:t>
                      </m:r>
                      <m:nary>
                        <m:naryPr>
                          <m:chr m:val="∑"/>
                          <m:limLoc m:val="subSup"/>
                          <m:supHide m:val="on"/>
                          <m:ctrlPr>
                            <a:rPr lang="zh-CN" sz="1400" i="1" kern="1200">
                              <a:latin typeface="Cambria Math"/>
                            </a:rPr>
                          </m:ctrlPr>
                        </m:naryPr>
                        <m:sub>
                          <m:r>
                            <a:rPr lang="en-US" sz="1400" i="1" kern="1200">
                              <a:latin typeface="Cambria Math" panose="02040503050406030204" pitchFamily="18" charset="0"/>
                            </a:rPr>
                            <m:t>𝑞</m:t>
                          </m:r>
                        </m:sub>
                        <m:sup/>
                        <m:e>
                          <m:sSub>
                            <m:sSubPr>
                              <m:ctrlPr>
                                <a:rPr lang="zh-CN" sz="1400" i="1" kern="1200">
                                  <a:latin typeface="Cambria Math"/>
                                </a:rPr>
                              </m:ctrlPr>
                            </m:sSubPr>
                            <m:e>
                              <m:r>
                                <a:rPr lang="en-US" sz="1400" i="1" kern="1200">
                                  <a:latin typeface="Cambria Math" panose="02040503050406030204" pitchFamily="18" charset="0"/>
                                </a:rPr>
                                <m:t>𝑛</m:t>
                              </m:r>
                            </m:e>
                            <m:sub>
                              <m:r>
                                <a:rPr lang="en-US" sz="1400" i="1" kern="1200">
                                  <a:latin typeface="Cambria Math" panose="02040503050406030204" pitchFamily="18" charset="0"/>
                                </a:rPr>
                                <m:t>𝑞</m:t>
                              </m:r>
                            </m:sub>
                          </m:sSub>
                          <m:sSup>
                            <m:sSupPr>
                              <m:ctrlPr>
                                <a:rPr lang="zh-CN" sz="1400" i="1" kern="1200">
                                  <a:latin typeface="Cambria Math"/>
                                </a:rPr>
                              </m:ctrlPr>
                            </m:sSupPr>
                            <m:e>
                              <m:r>
                                <a:rPr lang="en-US" sz="1400" i="1" kern="1200">
                                  <a:latin typeface="Cambria Math" panose="02040503050406030204" pitchFamily="18" charset="0"/>
                                </a:rPr>
                                <m:t>(</m:t>
                              </m:r>
                              <m:sSub>
                                <m:sSubPr>
                                  <m:ctrlPr>
                                    <a:rPr lang="zh-CN" sz="1400" i="1" kern="1200">
                                      <a:latin typeface="Cambria Math"/>
                                    </a:rPr>
                                  </m:ctrlPr>
                                </m:sSubPr>
                                <m:e>
                                  <m:r>
                                    <a:rPr lang="en-US" sz="1400" i="1" kern="1200">
                                      <a:latin typeface="Cambria Math" panose="02040503050406030204" pitchFamily="18" charset="0"/>
                                    </a:rPr>
                                    <m:t>𝑐</m:t>
                                  </m:r>
                                </m:e>
                                <m:sub>
                                  <m:r>
                                    <a:rPr lang="en-US" sz="1400" i="1" kern="1200">
                                      <a:latin typeface="Cambria Math" panose="02040503050406030204" pitchFamily="18" charset="0"/>
                                    </a:rPr>
                                    <m:t>𝑞</m:t>
                                  </m:r>
                                </m:sub>
                              </m:sSub>
                              <m:r>
                                <a:rPr lang="en-US" sz="1400" i="1" kern="1200">
                                  <a:latin typeface="Cambria Math" panose="02040503050406030204" pitchFamily="18" charset="0"/>
                                </a:rPr>
                                <m:t>−</m:t>
                              </m:r>
                              <m:r>
                                <a:rPr lang="en-US" sz="1400" i="1" kern="1200">
                                  <a:latin typeface="Cambria Math" panose="02040503050406030204" pitchFamily="18" charset="0"/>
                                </a:rPr>
                                <m:t>𝑐</m:t>
                              </m:r>
                              <m:r>
                                <a:rPr lang="en-US" sz="1400" i="1" kern="1200">
                                  <a:latin typeface="Cambria Math" panose="02040503050406030204" pitchFamily="18" charset="0"/>
                                </a:rPr>
                                <m:t>)(</m:t>
                              </m:r>
                              <m:sSub>
                                <m:sSubPr>
                                  <m:ctrlPr>
                                    <a:rPr lang="zh-CN" sz="1400" i="1" kern="1200">
                                      <a:latin typeface="Cambria Math"/>
                                    </a:rPr>
                                  </m:ctrlPr>
                                </m:sSubPr>
                                <m:e>
                                  <m:r>
                                    <a:rPr lang="en-US" sz="1400" i="1" kern="1200">
                                      <a:latin typeface="Cambria Math" panose="02040503050406030204" pitchFamily="18" charset="0"/>
                                    </a:rPr>
                                    <m:t>𝑐</m:t>
                                  </m:r>
                                </m:e>
                                <m:sub>
                                  <m:r>
                                    <a:rPr lang="en-US" sz="1400" i="1" kern="1200">
                                      <a:latin typeface="Cambria Math" panose="02040503050406030204" pitchFamily="18" charset="0"/>
                                    </a:rPr>
                                    <m:t>𝑞</m:t>
                                  </m:r>
                                </m:sub>
                              </m:sSub>
                              <m:r>
                                <a:rPr lang="en-US" sz="1400" i="1" kern="1200">
                                  <a:latin typeface="Cambria Math" panose="02040503050406030204" pitchFamily="18" charset="0"/>
                                </a:rPr>
                                <m:t>−</m:t>
                              </m:r>
                              <m:r>
                                <a:rPr lang="en-US" sz="1400" i="1" kern="1200">
                                  <a:latin typeface="Cambria Math" panose="02040503050406030204" pitchFamily="18" charset="0"/>
                                </a:rPr>
                                <m:t>𝑐</m:t>
                              </m:r>
                              <m:r>
                                <a:rPr lang="en-US" sz="1400" i="1" kern="1200">
                                  <a:latin typeface="Cambria Math" panose="02040503050406030204" pitchFamily="18" charset="0"/>
                                </a:rPr>
                                <m:t>)</m:t>
                              </m:r>
                            </m:e>
                            <m:sup>
                              <m:r>
                                <a:rPr lang="en-US" sz="1400" i="1" kern="1200">
                                  <a:latin typeface="Cambria Math" panose="02040503050406030204" pitchFamily="18" charset="0"/>
                                </a:rPr>
                                <m:t>𝑇</m:t>
                              </m:r>
                            </m:sup>
                          </m:sSup>
                        </m:e>
                      </m:nary>
                    </m:oMath>
                  </a14:m>
                  <a:r>
                    <a:rPr lang="zh-CN" sz="1400" kern="1200"/>
                    <a:t>。</a:t>
                  </a:r>
                </a:p>
              </p:txBody>
            </p:sp>
          </mc:Choice>
          <mc:Fallback xmlns="">
            <p:sp>
              <p:nvSpPr>
                <p:cNvPr id="5" name="任意多边形 4"/>
                <p:cNvSpPr>
                  <a:spLocks noRot="1" noChangeAspect="1" noMove="1" noResize="1" noEditPoints="1" noAdjustHandles="1" noChangeArrowheads="1" noChangeShapeType="1" noTextEdit="1"/>
                </p:cNvSpPr>
                <p:nvPr/>
              </p:nvSpPr>
              <p:spPr>
                <a:xfrm>
                  <a:off x="539552" y="1837843"/>
                  <a:ext cx="8136904" cy="1046364"/>
                </a:xfrm>
                <a:custGeom>
                  <a:avLst/>
                  <a:gdLst>
                    <a:gd name="connsiteX0" fmla="*/ 0 w 8136904"/>
                    <a:gd name="connsiteY0" fmla="*/ 0 h 751410"/>
                    <a:gd name="connsiteX1" fmla="*/ 8136904 w 8136904"/>
                    <a:gd name="connsiteY1" fmla="*/ 0 h 751410"/>
                    <a:gd name="connsiteX2" fmla="*/ 8136904 w 8136904"/>
                    <a:gd name="connsiteY2" fmla="*/ 751410 h 751410"/>
                    <a:gd name="connsiteX3" fmla="*/ 0 w 8136904"/>
                    <a:gd name="connsiteY3" fmla="*/ 751410 h 751410"/>
                    <a:gd name="connsiteX4" fmla="*/ 0 w 8136904"/>
                    <a:gd name="connsiteY4" fmla="*/ 0 h 751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6904" h="751410">
                      <a:moveTo>
                        <a:pt x="0" y="0"/>
                      </a:moveTo>
                      <a:lnTo>
                        <a:pt x="8136904" y="0"/>
                      </a:lnTo>
                      <a:lnTo>
                        <a:pt x="8136904" y="751410"/>
                      </a:lnTo>
                      <a:lnTo>
                        <a:pt x="0" y="751410"/>
                      </a:lnTo>
                      <a:lnTo>
                        <a:pt x="0" y="0"/>
                      </a:lnTo>
                      <a:close/>
                    </a:path>
                  </a:pathLst>
                </a:custGeom>
                <a:blipFill>
                  <a:blip r:embed="rId4"/>
                  <a:stretch>
                    <a:fillRect t="-22289" b="-313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任意多边形 7"/>
                <p:cNvSpPr/>
                <p:nvPr/>
              </p:nvSpPr>
              <p:spPr>
                <a:xfrm>
                  <a:off x="541625" y="3060276"/>
                  <a:ext cx="8136904" cy="820929"/>
                </a:xfrm>
                <a:custGeom>
                  <a:avLst/>
                  <a:gdLst>
                    <a:gd name="connsiteX0" fmla="*/ 0 w 8136904"/>
                    <a:gd name="connsiteY0" fmla="*/ 224143 h 1344831"/>
                    <a:gd name="connsiteX1" fmla="*/ 224143 w 8136904"/>
                    <a:gd name="connsiteY1" fmla="*/ 0 h 1344831"/>
                    <a:gd name="connsiteX2" fmla="*/ 7912761 w 8136904"/>
                    <a:gd name="connsiteY2" fmla="*/ 0 h 1344831"/>
                    <a:gd name="connsiteX3" fmla="*/ 8136904 w 8136904"/>
                    <a:gd name="connsiteY3" fmla="*/ 224143 h 1344831"/>
                    <a:gd name="connsiteX4" fmla="*/ 8136904 w 8136904"/>
                    <a:gd name="connsiteY4" fmla="*/ 1120688 h 1344831"/>
                    <a:gd name="connsiteX5" fmla="*/ 7912761 w 8136904"/>
                    <a:gd name="connsiteY5" fmla="*/ 1344831 h 1344831"/>
                    <a:gd name="connsiteX6" fmla="*/ 224143 w 8136904"/>
                    <a:gd name="connsiteY6" fmla="*/ 1344831 h 1344831"/>
                    <a:gd name="connsiteX7" fmla="*/ 0 w 8136904"/>
                    <a:gd name="connsiteY7" fmla="*/ 1120688 h 1344831"/>
                    <a:gd name="connsiteX8" fmla="*/ 0 w 8136904"/>
                    <a:gd name="connsiteY8" fmla="*/ 224143 h 1344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6904" h="1344831">
                      <a:moveTo>
                        <a:pt x="0" y="224143"/>
                      </a:moveTo>
                      <a:cubicBezTo>
                        <a:pt x="0" y="100352"/>
                        <a:pt x="100352" y="0"/>
                        <a:pt x="224143" y="0"/>
                      </a:cubicBezTo>
                      <a:lnTo>
                        <a:pt x="7912761" y="0"/>
                      </a:lnTo>
                      <a:cubicBezTo>
                        <a:pt x="8036552" y="0"/>
                        <a:pt x="8136904" y="100352"/>
                        <a:pt x="8136904" y="224143"/>
                      </a:cubicBezTo>
                      <a:lnTo>
                        <a:pt x="8136904" y="1120688"/>
                      </a:lnTo>
                      <a:cubicBezTo>
                        <a:pt x="8136904" y="1244479"/>
                        <a:pt x="8036552" y="1344831"/>
                        <a:pt x="7912761" y="1344831"/>
                      </a:cubicBezTo>
                      <a:lnTo>
                        <a:pt x="224143" y="1344831"/>
                      </a:lnTo>
                      <a:cubicBezTo>
                        <a:pt x="100352" y="1344831"/>
                        <a:pt x="0" y="1244479"/>
                        <a:pt x="0" y="1120688"/>
                      </a:cubicBezTo>
                      <a:lnTo>
                        <a:pt x="0" y="224143"/>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49469" tIns="149469" rIns="149469" bIns="149469" numCol="1" spcCol="1270" anchor="ctr" anchorCtr="0">
                  <a:noAutofit/>
                </a:bodyPr>
                <a:lstStyle/>
                <a:p>
                  <a:pPr lvl="0" defTabSz="977900">
                    <a:lnSpc>
                      <a:spcPct val="90000"/>
                    </a:lnSpc>
                    <a:spcBef>
                      <a:spcPct val="0"/>
                    </a:spcBef>
                    <a:spcAft>
                      <a:spcPct val="35000"/>
                    </a:spcAft>
                  </a:pPr>
                  <a:r>
                    <a:rPr lang="en-US" sz="2200" kern="1200" smtClean="0"/>
                    <a:t>sc</a:t>
                  </a:r>
                  <a:r>
                    <a:rPr lang="zh-CN" sz="2200" kern="1200"/>
                    <a:t>指标计算公式如下：</a:t>
                  </a:r>
                  <a:r>
                    <a:rPr lang="en-US" altLang="zh-CN" sz="2200" kern="1200" smtClean="0"/>
                    <a:t>sc(</a:t>
                  </a:r>
                  <a14:m>
                    <m:oMath xmlns:m="http://schemas.openxmlformats.org/officeDocument/2006/math">
                      <m:r>
                        <a:rPr lang="en-US" altLang="zh-CN" sz="2200" i="1">
                          <a:latin typeface="Cambria Math" panose="02040503050406030204" pitchFamily="18" charset="0"/>
                        </a:rPr>
                        <m:t>𝑖</m:t>
                      </m:r>
                    </m:oMath>
                  </a14:m>
                  <a:r>
                    <a:rPr lang="en-US" altLang="zh-CN" sz="2200" kern="1200" smtClean="0"/>
                    <a:t>)</a:t>
                  </a:r>
                  <a14:m>
                    <m:oMath xmlns:m="http://schemas.openxmlformats.org/officeDocument/2006/math">
                      <m:r>
                        <a:rPr lang="en-US" sz="2200" i="1" kern="1200">
                          <a:latin typeface="Cambria Math" panose="02040503050406030204" pitchFamily="18" charset="0"/>
                        </a:rPr>
                        <m:t> =</m:t>
                      </m:r>
                      <m:f>
                        <m:fPr>
                          <m:ctrlPr>
                            <a:rPr lang="zh-CN" sz="2200" i="1" kern="1200">
                              <a:latin typeface="Cambria Math"/>
                            </a:rPr>
                          </m:ctrlPr>
                        </m:fPr>
                        <m:num>
                          <m:r>
                            <a:rPr lang="en-US" sz="2200" i="1" kern="1200">
                              <a:latin typeface="Cambria Math" panose="02040503050406030204" pitchFamily="18" charset="0"/>
                            </a:rPr>
                            <m:t>𝑏</m:t>
                          </m:r>
                          <m:d>
                            <m:dPr>
                              <m:ctrlPr>
                                <a:rPr lang="zh-CN" sz="2200" i="1" kern="1200">
                                  <a:latin typeface="Cambria Math"/>
                                </a:rPr>
                              </m:ctrlPr>
                            </m:dPr>
                            <m:e>
                              <m:r>
                                <a:rPr lang="en-US" sz="2200" i="1" kern="1200">
                                  <a:latin typeface="Cambria Math" panose="02040503050406030204" pitchFamily="18" charset="0"/>
                                </a:rPr>
                                <m:t>𝑖</m:t>
                              </m:r>
                            </m:e>
                          </m:d>
                          <m:r>
                            <a:rPr lang="en-US" sz="2200" i="1" kern="1200">
                              <a:latin typeface="Cambria Math" panose="02040503050406030204" pitchFamily="18" charset="0"/>
                            </a:rPr>
                            <m:t>−</m:t>
                          </m:r>
                          <m:r>
                            <a:rPr lang="en-US" sz="2200" i="1" kern="1200">
                              <a:latin typeface="Cambria Math" panose="02040503050406030204" pitchFamily="18" charset="0"/>
                            </a:rPr>
                            <m:t>𝑎</m:t>
                          </m:r>
                          <m:d>
                            <m:dPr>
                              <m:ctrlPr>
                                <a:rPr lang="zh-CN" sz="2200" i="1" kern="1200">
                                  <a:latin typeface="Cambria Math"/>
                                </a:rPr>
                              </m:ctrlPr>
                            </m:dPr>
                            <m:e>
                              <m:r>
                                <a:rPr lang="en-US" sz="2200" i="1" kern="1200">
                                  <a:latin typeface="Cambria Math" panose="02040503050406030204" pitchFamily="18" charset="0"/>
                                </a:rPr>
                                <m:t>𝑖</m:t>
                              </m:r>
                            </m:e>
                          </m:d>
                        </m:num>
                        <m:den>
                          <m:func>
                            <m:funcPr>
                              <m:ctrlPr>
                                <a:rPr lang="zh-CN" sz="2200" i="1" kern="1200">
                                  <a:latin typeface="Cambria Math"/>
                                </a:rPr>
                              </m:ctrlPr>
                            </m:funcPr>
                            <m:fName>
                              <m:r>
                                <a:rPr lang="en-US" sz="2200" i="1" kern="1200">
                                  <a:latin typeface="Cambria Math" panose="02040503050406030204" pitchFamily="18" charset="0"/>
                                </a:rPr>
                                <m:t>𝑚𝑎𝑥</m:t>
                              </m:r>
                            </m:fName>
                            <m:e>
                              <m:r>
                                <a:rPr lang="en-US" sz="2200" i="1" kern="1200">
                                  <a:latin typeface="Cambria Math" panose="02040503050406030204" pitchFamily="18" charset="0"/>
                                </a:rPr>
                                <m:t>[</m:t>
                              </m:r>
                            </m:e>
                          </m:func>
                          <m:r>
                            <a:rPr lang="en-US" sz="2200" i="1" kern="1200">
                              <a:latin typeface="Cambria Math" panose="02040503050406030204" pitchFamily="18" charset="0"/>
                            </a:rPr>
                            <m:t>𝑏</m:t>
                          </m:r>
                          <m:d>
                            <m:dPr>
                              <m:ctrlPr>
                                <a:rPr lang="zh-CN" sz="2200" i="1" kern="1200">
                                  <a:latin typeface="Cambria Math"/>
                                </a:rPr>
                              </m:ctrlPr>
                            </m:dPr>
                            <m:e>
                              <m:r>
                                <a:rPr lang="en-US" sz="2200" i="1" kern="1200">
                                  <a:latin typeface="Cambria Math" panose="02040503050406030204" pitchFamily="18" charset="0"/>
                                </a:rPr>
                                <m:t>𝑖</m:t>
                              </m:r>
                            </m:e>
                          </m:d>
                          <m:r>
                            <a:rPr lang="en-US" sz="2200" i="1" kern="1200">
                              <a:latin typeface="Cambria Math" panose="02040503050406030204" pitchFamily="18" charset="0"/>
                            </a:rPr>
                            <m:t>,</m:t>
                          </m:r>
                          <m:r>
                            <a:rPr lang="en-US" sz="2200" i="1" kern="1200">
                              <a:latin typeface="Cambria Math" panose="02040503050406030204" pitchFamily="18" charset="0"/>
                            </a:rPr>
                            <m:t>𝑎</m:t>
                          </m:r>
                          <m:r>
                            <a:rPr lang="en-US" sz="2200" i="1" kern="1200">
                              <a:latin typeface="Cambria Math" panose="02040503050406030204" pitchFamily="18" charset="0"/>
                            </a:rPr>
                            <m:t>(</m:t>
                          </m:r>
                          <m:r>
                            <a:rPr lang="en-US" sz="2200" i="1" kern="1200">
                              <a:latin typeface="Cambria Math" panose="02040503050406030204" pitchFamily="18" charset="0"/>
                            </a:rPr>
                            <m:t>𝑖</m:t>
                          </m:r>
                          <m:r>
                            <a:rPr lang="en-US" sz="2200" i="1" kern="1200">
                              <a:latin typeface="Cambria Math" panose="02040503050406030204" pitchFamily="18" charset="0"/>
                            </a:rPr>
                            <m:t>)]</m:t>
                          </m:r>
                        </m:den>
                      </m:f>
                    </m:oMath>
                  </a14:m>
                  <a:endParaRPr lang="zh-CN" sz="2200" kern="1200"/>
                </a:p>
              </p:txBody>
            </p:sp>
          </mc:Choice>
          <mc:Fallback xmlns="">
            <p:sp>
              <p:nvSpPr>
                <p:cNvPr id="6" name="任意多边形 5"/>
                <p:cNvSpPr>
                  <a:spLocks noRot="1" noChangeAspect="1" noMove="1" noResize="1" noEditPoints="1" noAdjustHandles="1" noChangeArrowheads="1" noChangeShapeType="1" noTextEdit="1"/>
                </p:cNvSpPr>
                <p:nvPr/>
              </p:nvSpPr>
              <p:spPr>
                <a:xfrm>
                  <a:off x="541625" y="3060276"/>
                  <a:ext cx="8136904" cy="820929"/>
                </a:xfrm>
                <a:custGeom>
                  <a:avLst/>
                  <a:gdLst>
                    <a:gd name="connsiteX0" fmla="*/ 0 w 8136904"/>
                    <a:gd name="connsiteY0" fmla="*/ 224143 h 1344831"/>
                    <a:gd name="connsiteX1" fmla="*/ 224143 w 8136904"/>
                    <a:gd name="connsiteY1" fmla="*/ 0 h 1344831"/>
                    <a:gd name="connsiteX2" fmla="*/ 7912761 w 8136904"/>
                    <a:gd name="connsiteY2" fmla="*/ 0 h 1344831"/>
                    <a:gd name="connsiteX3" fmla="*/ 8136904 w 8136904"/>
                    <a:gd name="connsiteY3" fmla="*/ 224143 h 1344831"/>
                    <a:gd name="connsiteX4" fmla="*/ 8136904 w 8136904"/>
                    <a:gd name="connsiteY4" fmla="*/ 1120688 h 1344831"/>
                    <a:gd name="connsiteX5" fmla="*/ 7912761 w 8136904"/>
                    <a:gd name="connsiteY5" fmla="*/ 1344831 h 1344831"/>
                    <a:gd name="connsiteX6" fmla="*/ 224143 w 8136904"/>
                    <a:gd name="connsiteY6" fmla="*/ 1344831 h 1344831"/>
                    <a:gd name="connsiteX7" fmla="*/ 0 w 8136904"/>
                    <a:gd name="connsiteY7" fmla="*/ 1120688 h 1344831"/>
                    <a:gd name="connsiteX8" fmla="*/ 0 w 8136904"/>
                    <a:gd name="connsiteY8" fmla="*/ 224143 h 1344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6904" h="1344831">
                      <a:moveTo>
                        <a:pt x="0" y="224143"/>
                      </a:moveTo>
                      <a:cubicBezTo>
                        <a:pt x="0" y="100352"/>
                        <a:pt x="100352" y="0"/>
                        <a:pt x="224143" y="0"/>
                      </a:cubicBezTo>
                      <a:lnTo>
                        <a:pt x="7912761" y="0"/>
                      </a:lnTo>
                      <a:cubicBezTo>
                        <a:pt x="8036552" y="0"/>
                        <a:pt x="8136904" y="100352"/>
                        <a:pt x="8136904" y="224143"/>
                      </a:cubicBezTo>
                      <a:lnTo>
                        <a:pt x="8136904" y="1120688"/>
                      </a:lnTo>
                      <a:cubicBezTo>
                        <a:pt x="8136904" y="1244479"/>
                        <a:pt x="8036552" y="1344831"/>
                        <a:pt x="7912761" y="1344831"/>
                      </a:cubicBezTo>
                      <a:lnTo>
                        <a:pt x="224143" y="1344831"/>
                      </a:lnTo>
                      <a:cubicBezTo>
                        <a:pt x="100352" y="1344831"/>
                        <a:pt x="0" y="1244479"/>
                        <a:pt x="0" y="1120688"/>
                      </a:cubicBezTo>
                      <a:lnTo>
                        <a:pt x="0" y="224143"/>
                      </a:lnTo>
                      <a:close/>
                    </a:path>
                  </a:pathLst>
                </a:custGeom>
                <a:blipFill>
                  <a:blip r:embed="rId5"/>
                  <a:stretch>
                    <a:fillRect l="-1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任意多边形 8"/>
                <p:cNvSpPr/>
                <p:nvPr/>
              </p:nvSpPr>
              <p:spPr>
                <a:xfrm>
                  <a:off x="539552" y="4057275"/>
                  <a:ext cx="8136904" cy="1364934"/>
                </a:xfrm>
                <a:custGeom>
                  <a:avLst/>
                  <a:gdLst>
                    <a:gd name="connsiteX0" fmla="*/ 0 w 8136904"/>
                    <a:gd name="connsiteY0" fmla="*/ 0 h 1189773"/>
                    <a:gd name="connsiteX1" fmla="*/ 8136904 w 8136904"/>
                    <a:gd name="connsiteY1" fmla="*/ 0 h 1189773"/>
                    <a:gd name="connsiteX2" fmla="*/ 8136904 w 8136904"/>
                    <a:gd name="connsiteY2" fmla="*/ 1189773 h 1189773"/>
                    <a:gd name="connsiteX3" fmla="*/ 0 w 8136904"/>
                    <a:gd name="connsiteY3" fmla="*/ 1189773 h 1189773"/>
                    <a:gd name="connsiteX4" fmla="*/ 0 w 8136904"/>
                    <a:gd name="connsiteY4" fmla="*/ 0 h 1189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6904" h="1189773">
                      <a:moveTo>
                        <a:pt x="0" y="0"/>
                      </a:moveTo>
                      <a:lnTo>
                        <a:pt x="8136904" y="0"/>
                      </a:lnTo>
                      <a:lnTo>
                        <a:pt x="8136904" y="1189773"/>
                      </a:lnTo>
                      <a:lnTo>
                        <a:pt x="0" y="1189773"/>
                      </a:lnTo>
                      <a:lnTo>
                        <a:pt x="0" y="0"/>
                      </a:lnTo>
                      <a:close/>
                    </a:path>
                  </a:pathLst>
                </a:custGeom>
              </p:spPr>
              <p:style>
                <a:lnRef idx="0">
                  <a:schemeClr val="dk2">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8347" tIns="27940" rIns="156464" bIns="27940" numCol="1" spcCol="1270" anchor="t" anchorCtr="0">
                  <a:noAutofit/>
                </a:bodyPr>
                <a:lstStyle/>
                <a:p>
                  <a:pPr marL="171450" lvl="1" indent="-171450" algn="l" defTabSz="755650" rtl="0">
                    <a:lnSpc>
                      <a:spcPct val="150000"/>
                    </a:lnSpc>
                    <a:spcBef>
                      <a:spcPct val="0"/>
                    </a:spcBef>
                    <a:spcAft>
                      <a:spcPct val="20000"/>
                    </a:spcAft>
                    <a:buChar char="••"/>
                  </a:pPr>
                  <a14:m>
                    <m:oMath xmlns:m="http://schemas.openxmlformats.org/officeDocument/2006/math">
                      <m:r>
                        <a:rPr lang="en-US" sz="1400" i="1" kern="1200" smtClean="0">
                          <a:latin typeface="Cambria Math" panose="02040503050406030204" pitchFamily="18" charset="0"/>
                        </a:rPr>
                        <m:t>𝑎</m:t>
                      </m:r>
                      <m:r>
                        <a:rPr lang="en-US" sz="1400" i="1" kern="1200" smtClean="0">
                          <a:latin typeface="Cambria Math" panose="02040503050406030204" pitchFamily="18" charset="0"/>
                        </a:rPr>
                        <m:t>(</m:t>
                      </m:r>
                      <m:r>
                        <a:rPr lang="en-US" sz="1400" i="1" kern="1200" smtClean="0">
                          <a:latin typeface="Cambria Math" panose="02040503050406030204" pitchFamily="18" charset="0"/>
                        </a:rPr>
                        <m:t>𝑖</m:t>
                      </m:r>
                      <m:r>
                        <a:rPr lang="en-US" sz="1400" i="1" kern="1200" smtClean="0">
                          <a:latin typeface="Cambria Math" panose="02040503050406030204" pitchFamily="18" charset="0"/>
                        </a:rPr>
                        <m:t>)</m:t>
                      </m:r>
                    </m:oMath>
                  </a14:m>
                  <a:r>
                    <a:rPr lang="zh-CN" sz="1400" kern="1200"/>
                    <a:t>为</a:t>
                  </a:r>
                  <a14:m>
                    <m:oMath xmlns:m="http://schemas.openxmlformats.org/officeDocument/2006/math">
                      <m:r>
                        <a:rPr lang="zh-CN" sz="1400" kern="1200">
                          <a:latin typeface="Cambria Math" panose="02040503050406030204" pitchFamily="18" charset="0"/>
                        </a:rPr>
                        <m:t>点</m:t>
                      </m:r>
                      <m:r>
                        <a:rPr lang="en-US" sz="1400" i="1" kern="1200">
                          <a:latin typeface="Cambria Math" panose="02040503050406030204" pitchFamily="18" charset="0"/>
                        </a:rPr>
                        <m:t>𝑖</m:t>
                      </m:r>
                    </m:oMath>
                  </a14:m>
                  <a:r>
                    <a:rPr lang="zh-CN" sz="1400" kern="1200"/>
                    <a:t>与其它点之间的平均距离；</a:t>
                  </a:r>
                </a:p>
                <a:p>
                  <a:pPr marL="171450" lvl="1" indent="-171450" algn="l" defTabSz="755650" rtl="0">
                    <a:lnSpc>
                      <a:spcPct val="150000"/>
                    </a:lnSpc>
                    <a:spcBef>
                      <a:spcPct val="0"/>
                    </a:spcBef>
                    <a:spcAft>
                      <a:spcPct val="20000"/>
                    </a:spcAft>
                    <a:buChar char="••"/>
                  </a:pPr>
                  <a14:m>
                    <m:oMath xmlns:m="http://schemas.openxmlformats.org/officeDocument/2006/math">
                      <m:r>
                        <a:rPr lang="en-US" sz="1400" i="1" kern="1200" smtClean="0">
                          <a:latin typeface="Cambria Math" panose="02040503050406030204" pitchFamily="18" charset="0"/>
                        </a:rPr>
                        <m:t>𝑏</m:t>
                      </m:r>
                      <m:d>
                        <m:dPr>
                          <m:ctrlPr>
                            <a:rPr lang="zh-CN" sz="1400" i="1" kern="1200">
                              <a:latin typeface="Cambria Math"/>
                            </a:rPr>
                          </m:ctrlPr>
                        </m:dPr>
                        <m:e>
                          <m:r>
                            <a:rPr lang="en-US" sz="1400" i="1" kern="1200">
                              <a:latin typeface="Cambria Math" panose="02040503050406030204" pitchFamily="18" charset="0"/>
                            </a:rPr>
                            <m:t>𝑖</m:t>
                          </m:r>
                        </m:e>
                      </m:d>
                    </m:oMath>
                  </a14:m>
                  <a:r>
                    <a:rPr lang="zh-CN" sz="1400" kern="1200"/>
                    <a:t>是点</a:t>
                  </a:r>
                  <a14:m>
                    <m:oMath xmlns:m="http://schemas.openxmlformats.org/officeDocument/2006/math">
                      <m:r>
                        <a:rPr lang="en-US" sz="1400" i="1" kern="1200">
                          <a:latin typeface="Cambria Math" panose="02040503050406030204" pitchFamily="18" charset="0"/>
                        </a:rPr>
                        <m:t>𝑖</m:t>
                      </m:r>
                    </m:oMath>
                  </a14:m>
                  <a:r>
                    <a:rPr lang="zh-CN" sz="1400" kern="1200"/>
                    <a:t>到某个聚类</a:t>
                  </a:r>
                  <a:r>
                    <a:rPr lang="en-US" sz="1400" kern="1200"/>
                    <a:t>C</a:t>
                  </a:r>
                  <a:r>
                    <a:rPr lang="zh-CN" sz="1400" kern="1200"/>
                    <a:t>的平均距离，可以用从</a:t>
                  </a:r>
                  <a14:m>
                    <m:oMath xmlns:m="http://schemas.openxmlformats.org/officeDocument/2006/math">
                      <m:r>
                        <a:rPr lang="en-US" sz="1400" i="1" kern="1200">
                          <a:latin typeface="Cambria Math" panose="02040503050406030204" pitchFamily="18" charset="0"/>
                        </a:rPr>
                        <m:t>𝑖</m:t>
                      </m:r>
                    </m:oMath>
                  </a14:m>
                  <a:r>
                    <a:rPr lang="zh-CN" sz="1400" kern="1200"/>
                    <a:t>到</a:t>
                  </a:r>
                  <a:r>
                    <a:rPr lang="en-US" sz="1400" i="1" kern="1200"/>
                    <a:t>C</a:t>
                  </a:r>
                  <a:r>
                    <a:rPr lang="zh-CN" sz="1400" kern="1200"/>
                    <a:t>中所有点的距离的平均值（</a:t>
                  </a:r>
                  <a14:m>
                    <m:oMath xmlns:m="http://schemas.openxmlformats.org/officeDocument/2006/math">
                      <m:r>
                        <a:rPr lang="en-US" sz="1400" i="1" kern="1200">
                          <a:latin typeface="Cambria Math" panose="02040503050406030204" pitchFamily="18" charset="0"/>
                        </a:rPr>
                        <m:t>𝐶</m:t>
                      </m:r>
                      <m:r>
                        <a:rPr lang="zh-CN" sz="1400" i="1" kern="1200">
                          <a:latin typeface="Cambria Math" panose="02040503050406030204" pitchFamily="18" charset="0"/>
                        </a:rPr>
                        <m:t>≠</m:t>
                      </m:r>
                      <m:sSub>
                        <m:sSubPr>
                          <m:ctrlPr>
                            <a:rPr lang="zh-CN" sz="1400" i="1" kern="1200">
                              <a:latin typeface="Cambria Math"/>
                            </a:rPr>
                          </m:ctrlPr>
                        </m:sSubPr>
                        <m:e>
                          <m:r>
                            <a:rPr lang="en-US" sz="1400" i="1" kern="1200">
                              <a:latin typeface="Cambria Math" panose="02040503050406030204" pitchFamily="18" charset="0"/>
                            </a:rPr>
                            <m:t>𝐶</m:t>
                          </m:r>
                        </m:e>
                        <m:sub>
                          <m:r>
                            <a:rPr lang="en-US" sz="1400" i="1" kern="1200">
                              <a:latin typeface="Cambria Math" panose="02040503050406030204" pitchFamily="18" charset="0"/>
                            </a:rPr>
                            <m:t>𝑖</m:t>
                          </m:r>
                        </m:sub>
                      </m:sSub>
                    </m:oMath>
                  </a14:m>
                  <a:r>
                    <a:rPr lang="zh-CN" sz="1400" kern="1200"/>
                    <a:t>）来表示。</a:t>
                  </a:r>
                </a:p>
              </p:txBody>
            </p:sp>
          </mc:Choice>
          <mc:Fallback xmlns="">
            <p:sp>
              <p:nvSpPr>
                <p:cNvPr id="7" name="任意多边形 6"/>
                <p:cNvSpPr>
                  <a:spLocks noRot="1" noChangeAspect="1" noMove="1" noResize="1" noEditPoints="1" noAdjustHandles="1" noChangeArrowheads="1" noChangeShapeType="1" noTextEdit="1"/>
                </p:cNvSpPr>
                <p:nvPr/>
              </p:nvSpPr>
              <p:spPr>
                <a:xfrm>
                  <a:off x="539552" y="4057275"/>
                  <a:ext cx="8136904" cy="1364934"/>
                </a:xfrm>
                <a:custGeom>
                  <a:avLst/>
                  <a:gdLst>
                    <a:gd name="connsiteX0" fmla="*/ 0 w 8136904"/>
                    <a:gd name="connsiteY0" fmla="*/ 0 h 1189773"/>
                    <a:gd name="connsiteX1" fmla="*/ 8136904 w 8136904"/>
                    <a:gd name="connsiteY1" fmla="*/ 0 h 1189773"/>
                    <a:gd name="connsiteX2" fmla="*/ 8136904 w 8136904"/>
                    <a:gd name="connsiteY2" fmla="*/ 1189773 h 1189773"/>
                    <a:gd name="connsiteX3" fmla="*/ 0 w 8136904"/>
                    <a:gd name="connsiteY3" fmla="*/ 1189773 h 1189773"/>
                    <a:gd name="connsiteX4" fmla="*/ 0 w 8136904"/>
                    <a:gd name="connsiteY4" fmla="*/ 0 h 1189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6904" h="1189773">
                      <a:moveTo>
                        <a:pt x="0" y="0"/>
                      </a:moveTo>
                      <a:lnTo>
                        <a:pt x="8136904" y="0"/>
                      </a:lnTo>
                      <a:lnTo>
                        <a:pt x="8136904" y="1189773"/>
                      </a:lnTo>
                      <a:lnTo>
                        <a:pt x="0" y="1189773"/>
                      </a:lnTo>
                      <a:lnTo>
                        <a:pt x="0" y="0"/>
                      </a:lnTo>
                      <a:close/>
                    </a:path>
                  </a:pathLst>
                </a:cu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53715925"/>
      </p:ext>
    </p:extLst>
  </p:cSld>
  <p:clrMapOvr>
    <a:masterClrMapping/>
  </p:clrMapOvr>
  <mc:AlternateContent xmlns:mc="http://schemas.openxmlformats.org/markup-compatibility/2006">
    <mc:Choice xmlns:p14="http://schemas.microsoft.com/office/powerpoint/2010/main" Requires="p14">
      <p:transition spd="med" p14:dur="700" advTm="268">
        <p:fade/>
      </p:transition>
    </mc:Choice>
    <mc:Fallback>
      <p:transition spd="med" advTm="268">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2</a:t>
            </a:r>
            <a:endParaRPr lang="zh-CN" altLang="en-US" sz="2700" dirty="0"/>
          </a:p>
        </p:txBody>
      </p:sp>
      <p:sp>
        <p:nvSpPr>
          <p:cNvPr id="3" name="矩形 2"/>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究方法</a:t>
            </a:r>
            <a:endParaRPr lang="zh-CN" altLang="en-US" sz="2100" b="1" dirty="0">
              <a:solidFill>
                <a:srgbClr val="157E9F"/>
              </a:solidFill>
              <a:latin typeface="+mn-ea"/>
            </a:endParaRPr>
          </a:p>
        </p:txBody>
      </p:sp>
      <p:sp>
        <p:nvSpPr>
          <p:cNvPr id="4" name="文本框 17">
            <a:extLst>
              <a:ext uri="{FF2B5EF4-FFF2-40B4-BE49-F238E27FC236}">
                <a16:creationId xmlns:a16="http://schemas.microsoft.com/office/drawing/2014/main" xmlns="" id="{329CBC00-9F4C-4F1D-BE2B-A1229A225D35}"/>
              </a:ext>
            </a:extLst>
          </p:cNvPr>
          <p:cNvSpPr txBox="1"/>
          <p:nvPr/>
        </p:nvSpPr>
        <p:spPr>
          <a:xfrm>
            <a:off x="539552" y="123478"/>
            <a:ext cx="2564770" cy="400110"/>
          </a:xfrm>
          <a:prstGeom prst="rect">
            <a:avLst/>
          </a:prstGeom>
          <a:solidFill>
            <a:srgbClr val="F4F4F4"/>
          </a:solid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研究内容与方法</a:t>
            </a:r>
          </a:p>
        </p:txBody>
      </p:sp>
      <p:sp>
        <p:nvSpPr>
          <p:cNvPr id="5" name="文本框 12">
            <a:extLst>
              <a:ext uri="{FF2B5EF4-FFF2-40B4-BE49-F238E27FC236}">
                <a16:creationId xmlns:a16="http://schemas.microsoft.com/office/drawing/2014/main" xmlns="" id="{A0106F9C-8140-4DC7-B912-9CE36A717FDF}"/>
              </a:ext>
            </a:extLst>
          </p:cNvPr>
          <p:cNvSpPr txBox="1"/>
          <p:nvPr/>
        </p:nvSpPr>
        <p:spPr>
          <a:xfrm>
            <a:off x="539552" y="123478"/>
            <a:ext cx="6336704" cy="400110"/>
          </a:xfrm>
          <a:prstGeom prst="rect">
            <a:avLst/>
          </a:prstGeom>
          <a:solidFill>
            <a:srgbClr val="F4F4F4"/>
          </a:solidFill>
        </p:spPr>
        <p:txBody>
          <a:bodyPr wrap="square" rtlCol="0">
            <a:spAutoFit/>
          </a:bodyPr>
          <a:lstStyle/>
          <a:p>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降</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维算法</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18">
            <a:extLst>
              <a:ext uri="{FF2B5EF4-FFF2-40B4-BE49-F238E27FC236}">
                <a16:creationId xmlns:a16="http://schemas.microsoft.com/office/drawing/2014/main" xmlns="" id="{4E6AADE8-4D55-485E-8FB6-1536D8D2E1E0}"/>
              </a:ext>
            </a:extLst>
          </p:cNvPr>
          <p:cNvSpPr txBox="1"/>
          <p:nvPr/>
        </p:nvSpPr>
        <p:spPr>
          <a:xfrm>
            <a:off x="2121109" y="209840"/>
            <a:ext cx="4755147" cy="438580"/>
          </a:xfrm>
          <a:prstGeom prst="rect">
            <a:avLst/>
          </a:prstGeom>
        </p:spPr>
        <p:txBody>
          <a:bodyPr wrap="none" lIns="68579" tIns="34289" rIns="68579" bIns="34289">
            <a:spAutoFit/>
          </a:bodyPr>
          <a:lstStyle>
            <a:defPPr>
              <a:defRPr lang="zh-CN"/>
            </a:defPPr>
            <a:lvl1pPr algn="ctr" defTabSz="685783">
              <a:defRPr sz="2400" b="1" kern="0">
                <a:solidFill>
                  <a:srgbClr val="0000CC"/>
                </a:solidFill>
                <a:latin typeface="Times New Roman" panose="02020603050405020304" pitchFamily="18" charset="0"/>
                <a:ea typeface="微软雅黑" pitchFamily="34" charset="-122"/>
                <a:cs typeface="Times New Roman" panose="02020603050405020304" pitchFamily="18" charset="0"/>
              </a:defRPr>
            </a:lvl1pPr>
          </a:lstStyle>
          <a:p>
            <a:r>
              <a:rPr lang="zh-CN" altLang="en-US" dirty="0"/>
              <a:t>预测相变点的降维算法</a:t>
            </a:r>
            <a:r>
              <a:rPr lang="zh-CN" altLang="en-US" dirty="0" smtClean="0"/>
              <a:t>：测试结</a:t>
            </a:r>
            <a:r>
              <a:rPr lang="zh-CN" altLang="en-US" dirty="0"/>
              <a:t>果</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592080698"/>
              </p:ext>
            </p:extLst>
          </p:nvPr>
        </p:nvGraphicFramePr>
        <p:xfrm>
          <a:off x="678924" y="915566"/>
          <a:ext cx="7853516" cy="3888432"/>
        </p:xfrm>
        <a:graphic>
          <a:graphicData uri="http://schemas.openxmlformats.org/drawingml/2006/table">
            <a:tbl>
              <a:tblPr firstRow="1" bandRow="1">
                <a:tableStyleId>{E8B1032C-EA38-4F05-BA0D-38AFFFC7BED3}</a:tableStyleId>
              </a:tblPr>
              <a:tblGrid>
                <a:gridCol w="3600400">
                  <a:extLst>
                    <a:ext uri="{9D8B030D-6E8A-4147-A177-3AD203B41FA5}">
                      <a16:colId xmlns:a16="http://schemas.microsoft.com/office/drawing/2014/main" xmlns="" val="2963034175"/>
                    </a:ext>
                  </a:extLst>
                </a:gridCol>
                <a:gridCol w="844986">
                  <a:extLst>
                    <a:ext uri="{9D8B030D-6E8A-4147-A177-3AD203B41FA5}">
                      <a16:colId xmlns:a16="http://schemas.microsoft.com/office/drawing/2014/main" xmlns="" val="349781573"/>
                    </a:ext>
                  </a:extLst>
                </a:gridCol>
                <a:gridCol w="3408130">
                  <a:extLst>
                    <a:ext uri="{9D8B030D-6E8A-4147-A177-3AD203B41FA5}">
                      <a16:colId xmlns:a16="http://schemas.microsoft.com/office/drawing/2014/main" xmlns="" val="3378888736"/>
                    </a:ext>
                  </a:extLst>
                </a:gridCol>
              </a:tblGrid>
              <a:tr h="3434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t>数据集</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smtClean="0"/>
                        <a:t>算法</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smtClean="0"/>
                        <a:t>结果</a:t>
                      </a:r>
                    </a:p>
                  </a:txBody>
                  <a:tcPr anchor="ctr"/>
                </a:tc>
                <a:extLst>
                  <a:ext uri="{0D108BD9-81ED-4DB2-BD59-A6C34878D82A}">
                    <a16:rowId xmlns:a16="http://schemas.microsoft.com/office/drawing/2014/main" xmlns="" val="4189269672"/>
                  </a:ext>
                </a:extLst>
              </a:tr>
              <a:tr h="1619984">
                <a:tc>
                  <a:txBody>
                    <a:bodyPr/>
                    <a:lstStyle/>
                    <a:p>
                      <a:pPr algn="ctr">
                        <a:lnSpc>
                          <a:spcPct val="150000"/>
                        </a:lnSpc>
                      </a:pPr>
                      <a:r>
                        <a:rPr lang="zh-CN" altLang="en-US" sz="1600" smtClean="0"/>
                        <a:t>第一组去掉非线性的特征，称为</a:t>
                      </a:r>
                      <a:r>
                        <a:rPr lang="zh-CN" altLang="en-US" sz="1600" smtClean="0">
                          <a:solidFill>
                            <a:srgbClr val="FF0000"/>
                          </a:solidFill>
                        </a:rPr>
                        <a:t>简单线性数据集</a:t>
                      </a:r>
                      <a:r>
                        <a:rPr lang="zh-CN" altLang="en-US" sz="1600" smtClean="0"/>
                        <a:t>；</a:t>
                      </a:r>
                      <a:endParaRPr lang="en-US" altLang="zh-CN" sz="1600" smtClean="0"/>
                    </a:p>
                    <a:p>
                      <a:pPr algn="ctr">
                        <a:lnSpc>
                          <a:spcPct val="150000"/>
                        </a:lnSpc>
                      </a:pPr>
                      <a:r>
                        <a:rPr lang="zh-CN" altLang="en-US" sz="1600" smtClean="0"/>
                        <a:t>第二组存在非线性的数据，称为</a:t>
                      </a:r>
                      <a:r>
                        <a:rPr lang="zh-CN" altLang="en-US" sz="1600" smtClean="0">
                          <a:solidFill>
                            <a:srgbClr val="FF0000"/>
                          </a:solidFill>
                        </a:rPr>
                        <a:t>复杂非线性数据集</a:t>
                      </a:r>
                      <a:endParaRPr lang="en-US" altLang="zh-CN" sz="1600" smtClean="0">
                        <a:solidFill>
                          <a:srgbClr val="FF0000"/>
                        </a:solidFill>
                      </a:endParaRPr>
                    </a:p>
                  </a:txBody>
                  <a:tcPr anchor="ctr"/>
                </a:tc>
                <a:tc>
                  <a:txBody>
                    <a:bodyPr/>
                    <a:lstStyle/>
                    <a:p>
                      <a:pPr algn="ctr"/>
                      <a:r>
                        <a:rPr lang="en-US" altLang="zh-CN" sz="1800" smtClean="0"/>
                        <a:t>PCA</a:t>
                      </a:r>
                    </a:p>
                    <a:p>
                      <a:pPr algn="ctr"/>
                      <a:r>
                        <a:rPr lang="en-US" altLang="zh-CN" sz="1800" smtClean="0"/>
                        <a:t>KPCA</a:t>
                      </a:r>
                      <a:endParaRPr lang="zh-CN" altLang="en-US" sz="1800"/>
                    </a:p>
                  </a:txBody>
                  <a:tcPr anchor="ctr"/>
                </a:tc>
                <a:tc>
                  <a:txBody>
                    <a:bodyPr/>
                    <a:lstStyle/>
                    <a:p>
                      <a:pPr algn="ctr"/>
                      <a:endParaRPr lang="zh-CN" altLang="en-US" sz="1200" dirty="0"/>
                    </a:p>
                  </a:txBody>
                  <a:tcPr anchor="ctr"/>
                </a:tc>
                <a:extLst>
                  <a:ext uri="{0D108BD9-81ED-4DB2-BD59-A6C34878D82A}">
                    <a16:rowId xmlns:a16="http://schemas.microsoft.com/office/drawing/2014/main" xmlns="" val="3297719019"/>
                  </a:ext>
                </a:extLst>
              </a:tr>
              <a:tr h="1008112">
                <a:tc>
                  <a:txBody>
                    <a:bodyPr/>
                    <a:lstStyle/>
                    <a:p>
                      <a:pPr algn="ctr">
                        <a:lnSpc>
                          <a:spcPct val="150000"/>
                        </a:lnSpc>
                      </a:pPr>
                      <a:r>
                        <a:rPr lang="zh-CN" altLang="en-US" sz="1600" smtClean="0">
                          <a:solidFill>
                            <a:schemeClr val="tx1"/>
                          </a:solidFill>
                        </a:rPr>
                        <a:t>一组五类二维经典</a:t>
                      </a:r>
                      <a:r>
                        <a:rPr lang="en-US" altLang="zh-CN" sz="1600" smtClean="0">
                          <a:solidFill>
                            <a:schemeClr val="tx1"/>
                          </a:solidFill>
                        </a:rPr>
                        <a:t>XY</a:t>
                      </a:r>
                      <a:r>
                        <a:rPr lang="zh-CN" altLang="en-US" sz="1600" smtClean="0">
                          <a:solidFill>
                            <a:schemeClr val="tx1"/>
                          </a:solidFill>
                        </a:rPr>
                        <a:t>模型数据，</a:t>
                      </a:r>
                      <a:endParaRPr lang="en-US" altLang="zh-CN" sz="1600" smtClean="0">
                        <a:solidFill>
                          <a:schemeClr val="tx1"/>
                        </a:solidFill>
                      </a:endParaRPr>
                    </a:p>
                    <a:p>
                      <a:pPr algn="ctr">
                        <a:lnSpc>
                          <a:spcPct val="150000"/>
                        </a:lnSpc>
                      </a:pPr>
                      <a:r>
                        <a:rPr lang="zh-CN" altLang="en-US" sz="1600" smtClean="0">
                          <a:solidFill>
                            <a:schemeClr val="tx1"/>
                          </a:solidFill>
                        </a:rPr>
                        <a:t>包含</a:t>
                      </a:r>
                      <a:r>
                        <a:rPr lang="zh-CN" altLang="en-US" sz="1600" smtClean="0">
                          <a:solidFill>
                            <a:srgbClr val="FF0000"/>
                          </a:solidFill>
                        </a:rPr>
                        <a:t>拓扑相变</a:t>
                      </a:r>
                      <a:endParaRPr lang="en-US" altLang="zh-CN" sz="1600" smtClean="0">
                        <a:solidFill>
                          <a:srgbClr val="FF0000"/>
                        </a:solidFill>
                      </a:endParaRPr>
                    </a:p>
                  </a:txBody>
                  <a:tcPr anchor="ctr"/>
                </a:tc>
                <a:tc>
                  <a:txBody>
                    <a:bodyPr/>
                    <a:lstStyle/>
                    <a:p>
                      <a:pPr algn="ctr"/>
                      <a:r>
                        <a:rPr lang="en-US" altLang="zh-CN" sz="1800" smtClean="0"/>
                        <a:t>PCA</a:t>
                      </a:r>
                      <a:endParaRPr lang="zh-CN" altLang="en-US" sz="1200"/>
                    </a:p>
                  </a:txBody>
                  <a:tcPr anchor="ctr"/>
                </a:tc>
                <a:tc>
                  <a:txBody>
                    <a:bodyPr/>
                    <a:lstStyle/>
                    <a:p>
                      <a:pPr algn="ctr"/>
                      <a:endParaRPr lang="zh-CN" altLang="en-US" sz="1200"/>
                    </a:p>
                  </a:txBody>
                  <a:tcPr anchor="ctr"/>
                </a:tc>
                <a:extLst>
                  <a:ext uri="{0D108BD9-81ED-4DB2-BD59-A6C34878D82A}">
                    <a16:rowId xmlns:a16="http://schemas.microsoft.com/office/drawing/2014/main" xmlns="" val="4233657849"/>
                  </a:ext>
                </a:extLst>
              </a:tr>
              <a:tr h="864096">
                <a:tc>
                  <a:txBody>
                    <a:bodyPr/>
                    <a:lstStyle/>
                    <a:p>
                      <a:pPr algn="ctr">
                        <a:lnSpc>
                          <a:spcPct val="150000"/>
                        </a:lnSpc>
                      </a:pPr>
                      <a:r>
                        <a:rPr lang="zh-CN" altLang="en-US" sz="1600" smtClean="0">
                          <a:solidFill>
                            <a:schemeClr val="tx1"/>
                          </a:solidFill>
                        </a:rPr>
                        <a:t>一组五类二维经典</a:t>
                      </a:r>
                      <a:r>
                        <a:rPr lang="en-US" altLang="zh-CN" sz="1600" smtClean="0">
                          <a:solidFill>
                            <a:schemeClr val="tx1"/>
                          </a:solidFill>
                        </a:rPr>
                        <a:t>XY</a:t>
                      </a:r>
                      <a:r>
                        <a:rPr lang="zh-CN" altLang="en-US" sz="1600" smtClean="0">
                          <a:solidFill>
                            <a:schemeClr val="tx1"/>
                          </a:solidFill>
                        </a:rPr>
                        <a:t>模型数据，</a:t>
                      </a:r>
                      <a:endParaRPr lang="en-US" altLang="zh-CN" sz="1600" smtClean="0">
                        <a:solidFill>
                          <a:schemeClr val="tx1"/>
                        </a:solidFill>
                      </a:endParaRPr>
                    </a:p>
                    <a:p>
                      <a:pPr algn="ctr">
                        <a:lnSpc>
                          <a:spcPct val="150000"/>
                        </a:lnSpc>
                      </a:pPr>
                      <a:r>
                        <a:rPr lang="zh-CN" altLang="en-US" sz="1600" smtClean="0">
                          <a:solidFill>
                            <a:schemeClr val="tx1"/>
                          </a:solidFill>
                        </a:rPr>
                        <a:t>包含</a:t>
                      </a:r>
                      <a:r>
                        <a:rPr lang="zh-CN" altLang="en-US" sz="1600" smtClean="0">
                          <a:solidFill>
                            <a:srgbClr val="FF0000"/>
                          </a:solidFill>
                        </a:rPr>
                        <a:t>拓扑相变</a:t>
                      </a:r>
                      <a:endParaRPr lang="en-US" altLang="zh-CN" sz="1600" smtClean="0">
                        <a:solidFill>
                          <a:srgbClr val="FF0000"/>
                        </a:solidFill>
                      </a:endParaRPr>
                    </a:p>
                  </a:txBody>
                  <a:tcPr anchor="ctr"/>
                </a:tc>
                <a:tc>
                  <a:txBody>
                    <a:bodyPr/>
                    <a:lstStyle/>
                    <a:p>
                      <a:pPr algn="ctr"/>
                      <a:r>
                        <a:rPr lang="zh-CN" altLang="en-US" sz="1800" smtClean="0"/>
                        <a:t>扩散映射</a:t>
                      </a:r>
                      <a:endParaRPr lang="zh-CN" altLang="en-US" sz="1800"/>
                    </a:p>
                  </a:txBody>
                  <a:tcPr anchor="ctr"/>
                </a:tc>
                <a:tc>
                  <a:txBody>
                    <a:bodyPr/>
                    <a:lstStyle/>
                    <a:p>
                      <a:pPr algn="ctr"/>
                      <a:endParaRPr lang="zh-CN" altLang="en-US" sz="1200"/>
                    </a:p>
                  </a:txBody>
                  <a:tcPr anchor="ctr"/>
                </a:tc>
                <a:extLst>
                  <a:ext uri="{0D108BD9-81ED-4DB2-BD59-A6C34878D82A}">
                    <a16:rowId xmlns:a16="http://schemas.microsoft.com/office/drawing/2014/main" xmlns="" val="3965239387"/>
                  </a:ext>
                </a:extLst>
              </a:tr>
            </a:tbl>
          </a:graphicData>
        </a:graphic>
      </p:graphicFrame>
      <p:grpSp>
        <p:nvGrpSpPr>
          <p:cNvPr id="8" name="组合 7"/>
          <p:cNvGrpSpPr/>
          <p:nvPr/>
        </p:nvGrpSpPr>
        <p:grpSpPr>
          <a:xfrm>
            <a:off x="5251109" y="2948654"/>
            <a:ext cx="3240175" cy="1015464"/>
            <a:chOff x="5052801" y="3082023"/>
            <a:chExt cx="3240175" cy="1015464"/>
          </a:xfrm>
        </p:grpSpPr>
        <p:sp>
          <p:nvSpPr>
            <p:cNvPr id="9" name="文本框 28"/>
            <p:cNvSpPr txBox="1"/>
            <p:nvPr/>
          </p:nvSpPr>
          <p:spPr>
            <a:xfrm>
              <a:off x="5059844" y="3728155"/>
              <a:ext cx="3233132" cy="369332"/>
            </a:xfrm>
            <a:prstGeom prst="rect">
              <a:avLst/>
            </a:prstGeom>
            <a:noFill/>
          </p:spPr>
          <p:txBody>
            <a:bodyPr wrap="square" rtlCol="0">
              <a:spAutoFit/>
            </a:bodyPr>
            <a:lstStyle/>
            <a:p>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不同温度下</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PCA</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降维分类结果</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5052801" y="3082023"/>
              <a:ext cx="3100905" cy="634498"/>
            </a:xfrm>
            <a:prstGeom prst="rect">
              <a:avLst/>
            </a:prstGeom>
          </p:spPr>
        </p:pic>
      </p:grpSp>
      <p:grpSp>
        <p:nvGrpSpPr>
          <p:cNvPr id="11" name="组合 10"/>
          <p:cNvGrpSpPr/>
          <p:nvPr/>
        </p:nvGrpSpPr>
        <p:grpSpPr>
          <a:xfrm>
            <a:off x="5443162" y="3964118"/>
            <a:ext cx="2936119" cy="803119"/>
            <a:chOff x="5449360" y="4148586"/>
            <a:chExt cx="2936119" cy="803119"/>
          </a:xfrm>
        </p:grpSpPr>
        <p:pic>
          <p:nvPicPr>
            <p:cNvPr id="12" name="图片 11" descr="C:\Users\Hasee\Desktop\她.png"/>
            <p:cNvPicPr/>
            <p:nvPr/>
          </p:nvPicPr>
          <p:blipFill>
            <a:blip r:embed="rId3">
              <a:extLst>
                <a:ext uri="{28A0092B-C50C-407E-A947-70E740481C1C}">
                  <a14:useLocalDpi xmlns:a14="http://schemas.microsoft.com/office/drawing/2010/main" val="0"/>
                </a:ext>
              </a:extLst>
            </a:blip>
            <a:srcRect/>
            <a:stretch>
              <a:fillRect/>
            </a:stretch>
          </p:blipFill>
          <p:spPr bwMode="auto">
            <a:xfrm>
              <a:off x="5449360" y="4148586"/>
              <a:ext cx="1207927" cy="803119"/>
            </a:xfrm>
            <a:prstGeom prst="rect">
              <a:avLst/>
            </a:prstGeom>
            <a:noFill/>
            <a:ln>
              <a:noFill/>
            </a:ln>
          </p:spPr>
        </p:pic>
        <p:sp>
          <p:nvSpPr>
            <p:cNvPr id="13" name="文本框 16"/>
            <p:cNvSpPr txBox="1"/>
            <p:nvPr/>
          </p:nvSpPr>
          <p:spPr>
            <a:xfrm>
              <a:off x="6657287" y="4190129"/>
              <a:ext cx="1728192" cy="707886"/>
            </a:xfrm>
            <a:prstGeom prst="rect">
              <a:avLst/>
            </a:prstGeom>
            <a:noFill/>
          </p:spPr>
          <p:txBody>
            <a:bodyPr wrap="square" rtlCol="0">
              <a:spAutoFit/>
            </a:bodyPr>
            <a:lstStyle/>
            <a:p>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扩散映射降维分类结果</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299308" y="1360132"/>
            <a:ext cx="3079973" cy="1594672"/>
            <a:chOff x="5097071" y="1327187"/>
            <a:chExt cx="3079973" cy="1594672"/>
          </a:xfrm>
        </p:grpSpPr>
        <p:grpSp>
          <p:nvGrpSpPr>
            <p:cNvPr id="15" name="组合 14"/>
            <p:cNvGrpSpPr/>
            <p:nvPr/>
          </p:nvGrpSpPr>
          <p:grpSpPr>
            <a:xfrm>
              <a:off x="5097071" y="1338109"/>
              <a:ext cx="1214192" cy="1583750"/>
              <a:chOff x="5097071" y="1338109"/>
              <a:chExt cx="1214192" cy="1583750"/>
            </a:xfrm>
          </p:grpSpPr>
          <p:pic>
            <p:nvPicPr>
              <p:cNvPr id="19" name="图片 18"/>
              <p:cNvPicPr/>
              <p:nvPr/>
            </p:nvPicPr>
            <p:blipFill rotWithShape="1">
              <a:blip r:embed="rId4">
                <a:extLst>
                  <a:ext uri="{28A0092B-C50C-407E-A947-70E740481C1C}">
                    <a14:useLocalDpi xmlns:a14="http://schemas.microsoft.com/office/drawing/2010/main" val="0"/>
                  </a:ext>
                </a:extLst>
              </a:blip>
              <a:srcRect t="12191" r="64126" b="6375"/>
              <a:stretch/>
            </p:blipFill>
            <p:spPr>
              <a:xfrm>
                <a:off x="5097071" y="1338109"/>
                <a:ext cx="1059105" cy="1152129"/>
              </a:xfrm>
              <a:prstGeom prst="roundRect">
                <a:avLst>
                  <a:gd name="adj" fmla="val 16667"/>
                </a:avLst>
              </a:prstGeom>
              <a:ln>
                <a:noFill/>
              </a:ln>
              <a:effectLst>
                <a:outerShdw blurRad="76200" dist="38100" dir="7800000" algn="tl" rotWithShape="0">
                  <a:srgbClr val="000000">
                    <a:alpha val="40000"/>
                  </a:srgbClr>
                </a:outerShdw>
              </a:effectLst>
            </p:spPr>
          </p:pic>
          <p:sp>
            <p:nvSpPr>
              <p:cNvPr id="20" name="文本框 8"/>
              <p:cNvSpPr txBox="1"/>
              <p:nvPr/>
            </p:nvSpPr>
            <p:spPr>
              <a:xfrm>
                <a:off x="5148517" y="2552527"/>
                <a:ext cx="1162746" cy="369332"/>
              </a:xfrm>
              <a:prstGeom prst="rect">
                <a:avLst/>
              </a:prstGeom>
              <a:noFill/>
            </p:spPr>
            <p:txBody>
              <a:bodyPr wrap="square" rtlCol="0">
                <a:spAutoFit/>
              </a:bodyPr>
              <a:lstStyle/>
              <a:p>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PCA</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降维</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275437" y="1327187"/>
              <a:ext cx="1901607" cy="1594672"/>
              <a:chOff x="6275437" y="1327187"/>
              <a:chExt cx="1901607" cy="1594672"/>
            </a:xfrm>
          </p:grpSpPr>
          <p:pic>
            <p:nvPicPr>
              <p:cNvPr id="17" name="图片 16"/>
              <p:cNvPicPr/>
              <p:nvPr/>
            </p:nvPicPr>
            <p:blipFill rotWithShape="1">
              <a:blip r:embed="rId4">
                <a:extLst>
                  <a:ext uri="{28A0092B-C50C-407E-A947-70E740481C1C}">
                    <a14:useLocalDpi xmlns:a14="http://schemas.microsoft.com/office/drawing/2010/main" val="0"/>
                  </a:ext>
                </a:extLst>
              </a:blip>
              <a:srcRect l="35589" t="12191" b="6375"/>
              <a:stretch/>
            </p:blipFill>
            <p:spPr>
              <a:xfrm>
                <a:off x="6275437" y="1327187"/>
                <a:ext cx="1901607" cy="1152129"/>
              </a:xfrm>
              <a:prstGeom prst="roundRect">
                <a:avLst>
                  <a:gd name="adj" fmla="val 16667"/>
                </a:avLst>
              </a:prstGeom>
              <a:ln>
                <a:noFill/>
              </a:ln>
              <a:effectLst>
                <a:outerShdw blurRad="76200" dist="38100" dir="7800000" algn="tl" rotWithShape="0">
                  <a:srgbClr val="000000">
                    <a:alpha val="40000"/>
                  </a:srgbClr>
                </a:outerShdw>
              </a:effectLst>
            </p:spPr>
          </p:pic>
          <p:sp>
            <p:nvSpPr>
              <p:cNvPr id="18" name="文本框 19"/>
              <p:cNvSpPr txBox="1"/>
              <p:nvPr/>
            </p:nvSpPr>
            <p:spPr>
              <a:xfrm>
                <a:off x="6597729" y="2552527"/>
                <a:ext cx="1257021" cy="369332"/>
              </a:xfrm>
              <a:prstGeom prst="rect">
                <a:avLst/>
              </a:prstGeom>
              <a:noFill/>
            </p:spPr>
            <p:txBody>
              <a:bodyPr wrap="square" rtlCol="0">
                <a:spAutoFit/>
              </a:bodyPr>
              <a:lstStyle/>
              <a:p>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KPCA</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降维</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946248380"/>
      </p:ext>
    </p:extLst>
  </p:cSld>
  <p:clrMapOvr>
    <a:masterClrMapping/>
  </p:clrMapOvr>
  <mc:AlternateContent xmlns:mc="http://schemas.openxmlformats.org/markup-compatibility/2006">
    <mc:Choice xmlns:p14="http://schemas.microsoft.com/office/powerpoint/2010/main" Requires="p14">
      <p:transition spd="med" p14:dur="700" advTm="22">
        <p:fade/>
      </p:transition>
    </mc:Choice>
    <mc:Fallback>
      <p:transition spd="med" advTm="22">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2</a:t>
            </a:r>
            <a:endParaRPr lang="zh-CN" altLang="en-US" sz="2700" dirty="0"/>
          </a:p>
        </p:txBody>
      </p:sp>
      <p:sp>
        <p:nvSpPr>
          <p:cNvPr id="3" name="矩形 2"/>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究方法</a:t>
            </a:r>
            <a:endParaRPr lang="zh-CN" altLang="en-US" sz="2100" b="1" dirty="0">
              <a:solidFill>
                <a:srgbClr val="157E9F"/>
              </a:solidFill>
              <a:latin typeface="+mn-ea"/>
            </a:endParaRPr>
          </a:p>
        </p:txBody>
      </p:sp>
      <p:sp>
        <p:nvSpPr>
          <p:cNvPr id="4" name="文本框 24">
            <a:extLst>
              <a:ext uri="{FF2B5EF4-FFF2-40B4-BE49-F238E27FC236}">
                <a16:creationId xmlns:a16="http://schemas.microsoft.com/office/drawing/2014/main" xmlns="" id="{4E6AADE8-4D55-485E-8FB6-1536D8D2E1E0}"/>
              </a:ext>
            </a:extLst>
          </p:cNvPr>
          <p:cNvSpPr txBox="1"/>
          <p:nvPr/>
        </p:nvSpPr>
        <p:spPr>
          <a:xfrm>
            <a:off x="1900919" y="123478"/>
            <a:ext cx="5372301" cy="438580"/>
          </a:xfrm>
          <a:prstGeom prst="rect">
            <a:avLst/>
          </a:prstGeom>
        </p:spPr>
        <p:txBody>
          <a:bodyPr wrap="none" lIns="68579" tIns="34289" rIns="68579" bIns="34289">
            <a:spAutoFit/>
          </a:bodyPr>
          <a:lstStyle>
            <a:defPPr>
              <a:defRPr lang="zh-CN"/>
            </a:defPPr>
            <a:lvl1pPr algn="ctr" defTabSz="685783">
              <a:defRPr sz="2400" b="1" kern="0">
                <a:solidFill>
                  <a:srgbClr val="0000CC"/>
                </a:solidFill>
                <a:latin typeface="Times New Roman" panose="02020603050405020304" pitchFamily="18" charset="0"/>
                <a:ea typeface="微软雅黑" pitchFamily="34" charset="-122"/>
                <a:cs typeface="Times New Roman" panose="02020603050405020304" pitchFamily="18" charset="0"/>
              </a:defRPr>
            </a:lvl1pPr>
          </a:lstStyle>
          <a:p>
            <a:r>
              <a:rPr lang="en-US" altLang="zh-CN" dirty="0"/>
              <a:t>RNS</a:t>
            </a:r>
            <a:r>
              <a:rPr lang="zh-CN" altLang="en-US" dirty="0"/>
              <a:t>与</a:t>
            </a:r>
            <a:r>
              <a:rPr lang="en-US" altLang="zh-CN" dirty="0" err="1"/>
              <a:t>ch</a:t>
            </a:r>
            <a:r>
              <a:rPr lang="zh-CN" altLang="en-US" dirty="0"/>
              <a:t>指标方法对</a:t>
            </a:r>
            <a:r>
              <a:rPr lang="zh-CN" altLang="en-US" dirty="0" smtClean="0"/>
              <a:t>比（引入新系统）</a:t>
            </a:r>
            <a:endParaRPr lang="zh-CN" altLang="en-US" dirty="0"/>
          </a:p>
        </p:txBody>
      </p:sp>
      <p:grpSp>
        <p:nvGrpSpPr>
          <p:cNvPr id="5" name="组合 4"/>
          <p:cNvGrpSpPr/>
          <p:nvPr/>
        </p:nvGrpSpPr>
        <p:grpSpPr>
          <a:xfrm>
            <a:off x="971600" y="861129"/>
            <a:ext cx="6984776" cy="4104456"/>
            <a:chOff x="-426786" y="1466199"/>
            <a:chExt cx="6984776" cy="3649577"/>
          </a:xfrm>
        </p:grpSpPr>
        <p:sp>
          <p:nvSpPr>
            <p:cNvPr id="6" name="任意多边形 5"/>
            <p:cNvSpPr/>
            <p:nvPr/>
          </p:nvSpPr>
          <p:spPr>
            <a:xfrm>
              <a:off x="-354778" y="4284413"/>
              <a:ext cx="6912768" cy="831363"/>
            </a:xfrm>
            <a:custGeom>
              <a:avLst/>
              <a:gdLst>
                <a:gd name="connsiteX0" fmla="*/ 0 w 1183599"/>
                <a:gd name="connsiteY0" fmla="*/ 118360 h 1231893"/>
                <a:gd name="connsiteX1" fmla="*/ 118360 w 1183599"/>
                <a:gd name="connsiteY1" fmla="*/ 0 h 1231893"/>
                <a:gd name="connsiteX2" fmla="*/ 1065239 w 1183599"/>
                <a:gd name="connsiteY2" fmla="*/ 0 h 1231893"/>
                <a:gd name="connsiteX3" fmla="*/ 1183599 w 1183599"/>
                <a:gd name="connsiteY3" fmla="*/ 118360 h 1231893"/>
                <a:gd name="connsiteX4" fmla="*/ 1183599 w 1183599"/>
                <a:gd name="connsiteY4" fmla="*/ 1113533 h 1231893"/>
                <a:gd name="connsiteX5" fmla="*/ 1065239 w 1183599"/>
                <a:gd name="connsiteY5" fmla="*/ 1231893 h 1231893"/>
                <a:gd name="connsiteX6" fmla="*/ 118360 w 1183599"/>
                <a:gd name="connsiteY6" fmla="*/ 1231893 h 1231893"/>
                <a:gd name="connsiteX7" fmla="*/ 0 w 1183599"/>
                <a:gd name="connsiteY7" fmla="*/ 1113533 h 1231893"/>
                <a:gd name="connsiteX8" fmla="*/ 0 w 1183599"/>
                <a:gd name="connsiteY8" fmla="*/ 118360 h 123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599" h="1231893">
                  <a:moveTo>
                    <a:pt x="0" y="118360"/>
                  </a:moveTo>
                  <a:cubicBezTo>
                    <a:pt x="0" y="52992"/>
                    <a:pt x="52992" y="0"/>
                    <a:pt x="118360" y="0"/>
                  </a:cubicBezTo>
                  <a:lnTo>
                    <a:pt x="1065239" y="0"/>
                  </a:lnTo>
                  <a:cubicBezTo>
                    <a:pt x="1130607" y="0"/>
                    <a:pt x="1183599" y="52992"/>
                    <a:pt x="1183599" y="118360"/>
                  </a:cubicBezTo>
                  <a:lnTo>
                    <a:pt x="1183599" y="1113533"/>
                  </a:lnTo>
                  <a:cubicBezTo>
                    <a:pt x="1183599" y="1178901"/>
                    <a:pt x="1130607" y="1231893"/>
                    <a:pt x="1065239" y="1231893"/>
                  </a:cubicBezTo>
                  <a:lnTo>
                    <a:pt x="118360" y="1231893"/>
                  </a:lnTo>
                  <a:cubicBezTo>
                    <a:pt x="52992" y="1231893"/>
                    <a:pt x="0" y="1178901"/>
                    <a:pt x="0" y="1113533"/>
                  </a:cubicBezTo>
                  <a:lnTo>
                    <a:pt x="0" y="11836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65146" tIns="65146" rIns="65146" bIns="65146" numCol="1" spcCol="1270" anchor="ctr" anchorCtr="0">
              <a:noAutofit/>
            </a:bodyPr>
            <a:lstStyle/>
            <a:p>
              <a:pPr lvl="0" algn="l" defTabSz="355600" rtl="0">
                <a:lnSpc>
                  <a:spcPct val="150000"/>
                </a:lnSpc>
                <a:spcBef>
                  <a:spcPct val="0"/>
                </a:spcBef>
                <a:spcAft>
                  <a:spcPct val="35000"/>
                </a:spcAft>
              </a:pPr>
              <a:r>
                <a:rPr lang="en-US" sz="2000" kern="1200" smtClean="0"/>
                <a:t>ch</a:t>
              </a:r>
              <a:r>
                <a:rPr lang="zh-CN" sz="2000" kern="1200" smtClean="0"/>
                <a:t>指标方法求得的结果，基本稳定收敛在理论相变点附近，受到参数影响更小，准确度较高。</a:t>
              </a:r>
              <a:endParaRPr lang="zh-CN" sz="2000" kern="1200"/>
            </a:p>
          </p:txBody>
        </p:sp>
        <p:pic>
          <p:nvPicPr>
            <p:cNvPr id="7" name="图片 6" descr="G:\毕业论文wjl\小论文图片\fig5-new_sixHoney.png"/>
            <p:cNvPicPr/>
            <p:nvPr/>
          </p:nvPicPr>
          <p:blipFill rotWithShape="1">
            <a:blip r:embed="rId2">
              <a:extLst>
                <a:ext uri="{28A0092B-C50C-407E-A947-70E740481C1C}">
                  <a14:useLocalDpi xmlns:a14="http://schemas.microsoft.com/office/drawing/2010/main" val="0"/>
                </a:ext>
              </a:extLst>
            </a:blip>
            <a:srcRect r="49829"/>
            <a:stretch/>
          </p:blipFill>
          <p:spPr bwMode="auto">
            <a:xfrm>
              <a:off x="77270" y="1466199"/>
              <a:ext cx="2037111" cy="2311157"/>
            </a:xfrm>
            <a:prstGeom prst="rect">
              <a:avLst/>
            </a:prstGeom>
            <a:ln>
              <a:noFill/>
            </a:ln>
            <a:effectLst/>
          </p:spPr>
        </p:pic>
        <p:sp>
          <p:nvSpPr>
            <p:cNvPr id="8" name="矩形 7"/>
            <p:cNvSpPr/>
            <p:nvPr/>
          </p:nvSpPr>
          <p:spPr>
            <a:xfrm>
              <a:off x="-426786" y="3898358"/>
              <a:ext cx="3384376" cy="348813"/>
            </a:xfrm>
            <a:prstGeom prst="rect">
              <a:avLst/>
            </a:prstGeom>
          </p:spPr>
          <p:txBody>
            <a:bodyPr wrap="square">
              <a:spAutoFit/>
            </a:bodyPr>
            <a:lstStyle/>
            <a:p>
              <a:pPr algn="ctr">
                <a:lnSpc>
                  <a:spcPts val="2000"/>
                </a:lnSpc>
              </a:pPr>
              <a:r>
                <a:rPr lang="en-US" altLang="zh-CN" sz="2000" kern="100" smtClean="0">
                  <a:latin typeface="Times New Roman" panose="02020603050405020304" pitchFamily="18" charset="0"/>
                  <a:ea typeface="宋体" panose="02010600030101010101" pitchFamily="2" charset="-122"/>
                </a:rPr>
                <a:t>RNS</a:t>
              </a:r>
              <a:r>
                <a:rPr lang="zh-CN" altLang="en-US" sz="2000" kern="100" smtClean="0">
                  <a:latin typeface="Times New Roman" panose="02020603050405020304" pitchFamily="18" charset="0"/>
                  <a:ea typeface="宋体" panose="02010600030101010101" pitchFamily="2" charset="-122"/>
                </a:rPr>
                <a:t>方法</a:t>
              </a:r>
              <a:r>
                <a:rPr lang="zh-CN" altLang="en-US" sz="2000" kern="100">
                  <a:latin typeface="Times New Roman" panose="02020603050405020304" pitchFamily="18" charset="0"/>
                  <a:ea typeface="宋体" panose="02010600030101010101" pitchFamily="2" charset="-122"/>
                </a:rPr>
                <a:t>得到</a:t>
              </a:r>
              <a:r>
                <a:rPr lang="zh-CN" altLang="en-US" sz="2000" kern="100" smtClean="0">
                  <a:latin typeface="Times New Roman" panose="02020603050405020304" pitchFamily="18" charset="0"/>
                  <a:ea typeface="宋体" panose="02010600030101010101" pitchFamily="2" charset="-122"/>
                </a:rPr>
                <a:t>的相变点结果</a:t>
              </a:r>
              <a:endParaRPr lang="zh-CN" altLang="zh-CN" sz="2000" kern="100">
                <a:solidFill>
                  <a:srgbClr val="FF0000"/>
                </a:solidFill>
                <a:latin typeface="Times New Roman" panose="02020603050405020304" pitchFamily="18" charset="0"/>
                <a:ea typeface="宋体" panose="02010600030101010101" pitchFamily="2" charset="-122"/>
              </a:endParaRPr>
            </a:p>
          </p:txBody>
        </p:sp>
      </p:grpSp>
      <p:sp>
        <p:nvSpPr>
          <p:cNvPr id="9" name="矩形 8"/>
          <p:cNvSpPr/>
          <p:nvPr/>
        </p:nvSpPr>
        <p:spPr>
          <a:xfrm>
            <a:off x="4572000" y="3547001"/>
            <a:ext cx="3248005" cy="400110"/>
          </a:xfrm>
          <a:prstGeom prst="rect">
            <a:avLst/>
          </a:prstGeom>
        </p:spPr>
        <p:txBody>
          <a:bodyPr wrap="none">
            <a:spAutoFit/>
          </a:bodyPr>
          <a:lstStyle/>
          <a:p>
            <a:r>
              <a:rPr lang="en-US" altLang="zh-CN" sz="2000" kern="100">
                <a:latin typeface="Times New Roman" panose="02020603050405020304" pitchFamily="18" charset="0"/>
                <a:ea typeface="宋体" panose="02010600030101010101" pitchFamily="2" charset="-122"/>
              </a:rPr>
              <a:t>ch</a:t>
            </a:r>
            <a:r>
              <a:rPr lang="zh-CN" altLang="zh-CN" sz="2000" kern="100">
                <a:latin typeface="Times New Roman" panose="02020603050405020304" pitchFamily="18" charset="0"/>
                <a:ea typeface="宋体" panose="02010600030101010101" pitchFamily="2" charset="-122"/>
              </a:rPr>
              <a:t>指标方</a:t>
            </a:r>
            <a:r>
              <a:rPr lang="zh-CN" altLang="zh-CN" sz="2000" kern="100" smtClean="0">
                <a:latin typeface="Times New Roman" panose="02020603050405020304" pitchFamily="18" charset="0"/>
                <a:ea typeface="宋体" panose="02010600030101010101" pitchFamily="2" charset="-122"/>
              </a:rPr>
              <a:t>法</a:t>
            </a:r>
            <a:r>
              <a:rPr lang="zh-CN" altLang="en-US" sz="2000" kern="100" smtClean="0">
                <a:latin typeface="Times New Roman" panose="02020603050405020304" pitchFamily="18" charset="0"/>
                <a:ea typeface="宋体" panose="02010600030101010101" pitchFamily="2" charset="-122"/>
              </a:rPr>
              <a:t>预测相变点结果</a:t>
            </a:r>
            <a:endParaRPr lang="zh-CN" altLang="en-US" sz="2000"/>
          </a:p>
        </p:txBody>
      </p:sp>
      <p:pic>
        <p:nvPicPr>
          <p:cNvPr id="10" name="图片 9" descr="G:\毕业论文wjl\小论文图片\fig5-new_sixHoney.png"/>
          <p:cNvPicPr/>
          <p:nvPr/>
        </p:nvPicPr>
        <p:blipFill rotWithShape="1">
          <a:blip r:embed="rId2">
            <a:extLst>
              <a:ext uri="{28A0092B-C50C-407E-A947-70E740481C1C}">
                <a14:useLocalDpi xmlns:a14="http://schemas.microsoft.com/office/drawing/2010/main" val="0"/>
              </a:ext>
            </a:extLst>
          </a:blip>
          <a:srcRect l="53191" r="-1"/>
          <a:stretch/>
        </p:blipFill>
        <p:spPr bwMode="auto">
          <a:xfrm>
            <a:off x="5146586" y="861128"/>
            <a:ext cx="2098832" cy="2599217"/>
          </a:xfrm>
          <a:prstGeom prst="rect">
            <a:avLst/>
          </a:prstGeom>
          <a:ln>
            <a:noFill/>
          </a:ln>
          <a:effectLst/>
        </p:spPr>
      </p:pic>
    </p:spTree>
    <p:extLst>
      <p:ext uri="{BB962C8B-B14F-4D97-AF65-F5344CB8AC3E}">
        <p14:creationId xmlns:p14="http://schemas.microsoft.com/office/powerpoint/2010/main" val="1946248380"/>
      </p:ext>
    </p:extLst>
  </p:cSld>
  <p:clrMapOvr>
    <a:masterClrMapping/>
  </p:clrMapOvr>
  <mc:AlternateContent xmlns:mc="http://schemas.openxmlformats.org/markup-compatibility/2006">
    <mc:Choice xmlns:p14="http://schemas.microsoft.com/office/powerpoint/2010/main" Requires="p14">
      <p:transition spd="med" p14:dur="700" advTm="20">
        <p:fade/>
      </p:transition>
    </mc:Choice>
    <mc:Fallback>
      <p:transition spd="med" advTm="2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9136" y="953453"/>
            <a:ext cx="7767955" cy="2897981"/>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sp>
        <p:nvSpPr>
          <p:cNvPr id="200" name="文本框 199"/>
          <p:cNvSpPr txBox="1"/>
          <p:nvPr/>
        </p:nvSpPr>
        <p:spPr>
          <a:xfrm>
            <a:off x="1799005" y="2059140"/>
            <a:ext cx="1816412" cy="484744"/>
          </a:xfrm>
          <a:prstGeom prst="rect">
            <a:avLst/>
          </a:prstGeom>
          <a:noFill/>
        </p:spPr>
        <p:txBody>
          <a:bodyPr wrap="square" lIns="68576" tIns="34288" rIns="68576" bIns="34288" rtlCol="0">
            <a:spAutoFit/>
          </a:bodyPr>
          <a:lstStyle/>
          <a:p>
            <a:r>
              <a:rPr lang="zh-CN" altLang="en-US" sz="2700" b="1" dirty="0">
                <a:solidFill>
                  <a:schemeClr val="bg1"/>
                </a:solidFill>
                <a:latin typeface="方正清刻本悦宋简体" panose="02000000000000000000" pitchFamily="2" charset="-122"/>
                <a:ea typeface="方正清刻本悦宋简体" panose="02000000000000000000" pitchFamily="2" charset="-122"/>
              </a:rPr>
              <a:t>研</a:t>
            </a:r>
            <a:r>
              <a:rPr lang="zh-CN" altLang="en-US" sz="2700" b="1" dirty="0" smtClean="0">
                <a:solidFill>
                  <a:schemeClr val="bg1"/>
                </a:solidFill>
                <a:latin typeface="方正清刻本悦宋简体" panose="02000000000000000000" pitchFamily="2" charset="-122"/>
                <a:ea typeface="方正清刻本悦宋简体" panose="02000000000000000000" pitchFamily="2" charset="-122"/>
              </a:rPr>
              <a:t>究结果</a:t>
            </a:r>
            <a:endParaRPr lang="zh-CN" altLang="en-US" sz="27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5206366" y="1499235"/>
            <a:ext cx="2525395" cy="1859280"/>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3522089835"/>
      </p:ext>
    </p:extLst>
  </p:cSld>
  <p:clrMapOvr>
    <a:masterClrMapping/>
  </p:clrMapOvr>
  <mc:AlternateContent xmlns:mc="http://schemas.openxmlformats.org/markup-compatibility/2006">
    <mc:Choice xmlns:p14="http://schemas.microsoft.com/office/powerpoint/2010/main" Requires="p14">
      <p:transition p14:dur="0" advTm="310"/>
    </mc:Choice>
    <mc:Fallback>
      <p:transition advTm="31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smtClean="0"/>
              <a:t>3</a:t>
            </a:r>
            <a:endParaRPr lang="zh-CN" altLang="en-US" sz="2700" dirty="0"/>
          </a:p>
        </p:txBody>
      </p:sp>
      <p:sp>
        <p:nvSpPr>
          <p:cNvPr id="5" name="矩形 4"/>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究结果</a:t>
            </a:r>
            <a:endParaRPr lang="zh-CN" altLang="en-US" sz="2100" b="1" dirty="0">
              <a:solidFill>
                <a:srgbClr val="157E9F"/>
              </a:solidFill>
              <a:latin typeface="+mn-ea"/>
            </a:endParaRPr>
          </a:p>
        </p:txBody>
      </p:sp>
      <p:sp>
        <p:nvSpPr>
          <p:cNvPr id="6" name="文本框 17">
            <a:extLst>
              <a:ext uri="{FF2B5EF4-FFF2-40B4-BE49-F238E27FC236}">
                <a16:creationId xmlns:a16="http://schemas.microsoft.com/office/drawing/2014/main" xmlns="" id="{329CBC00-9F4C-4F1D-BE2B-A1229A225D35}"/>
              </a:ext>
            </a:extLst>
          </p:cNvPr>
          <p:cNvSpPr txBox="1"/>
          <p:nvPr/>
        </p:nvSpPr>
        <p:spPr>
          <a:xfrm>
            <a:off x="2043999" y="300283"/>
            <a:ext cx="6408712" cy="400110"/>
          </a:xfrm>
          <a:prstGeom prst="rect">
            <a:avLst/>
          </a:prstGeom>
          <a:solidFill>
            <a:srgbClr val="F4F4F4"/>
          </a:solid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预测二维伊辛模型相变</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点（</a:t>
            </a:r>
            <a:r>
              <a:rPr lang="zh-CN" altLang="en-US" sz="2000" b="1" dirty="0" smtClean="0">
                <a:solidFill>
                  <a:srgbClr val="FF0000"/>
                </a:solidFill>
                <a:latin typeface="微软雅黑" panose="020B0503020204020204" pitchFamily="34" charset="-122"/>
                <a:ea typeface="微软雅黑" panose="020B0503020204020204" pitchFamily="34" charset="-122"/>
              </a:rPr>
              <a:t>非拓扑相变</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181620039"/>
              </p:ext>
            </p:extLst>
          </p:nvPr>
        </p:nvGraphicFramePr>
        <p:xfrm>
          <a:off x="2483768" y="987574"/>
          <a:ext cx="6336704" cy="3752029"/>
        </p:xfrm>
        <a:graphic>
          <a:graphicData uri="http://schemas.openxmlformats.org/drawingml/2006/table">
            <a:tbl>
              <a:tblPr firstRow="1" bandRow="1">
                <a:tableStyleId>{ED083AE6-46FA-4A59-8FB0-9F97EB10719F}</a:tableStyleId>
              </a:tblPr>
              <a:tblGrid>
                <a:gridCol w="1739021">
                  <a:extLst>
                    <a:ext uri="{9D8B030D-6E8A-4147-A177-3AD203B41FA5}">
                      <a16:colId xmlns:a16="http://schemas.microsoft.com/office/drawing/2014/main" xmlns="" val="349781573"/>
                    </a:ext>
                  </a:extLst>
                </a:gridCol>
                <a:gridCol w="4597683">
                  <a:extLst>
                    <a:ext uri="{9D8B030D-6E8A-4147-A177-3AD203B41FA5}">
                      <a16:colId xmlns:a16="http://schemas.microsoft.com/office/drawing/2014/main" xmlns="" val="3378888736"/>
                    </a:ext>
                  </a:extLst>
                </a:gridCol>
              </a:tblGrid>
              <a:tr h="1231750">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800" dirty="0" err="1" smtClean="0"/>
                        <a:t>ch</a:t>
                      </a:r>
                      <a:r>
                        <a:rPr lang="zh-CN" altLang="zh-CN" sz="1800" dirty="0"/>
                        <a:t>指</a:t>
                      </a:r>
                      <a:r>
                        <a:rPr lang="zh-CN" altLang="zh-CN" sz="1800" dirty="0" smtClean="0"/>
                        <a:t>标</a:t>
                      </a:r>
                      <a:endParaRPr lang="zh-CN" altLang="zh-CN" sz="1800" dirty="0">
                        <a:latin typeface="宋体" panose="02010600030101010101" pitchFamily="2" charset="-122"/>
                        <a:ea typeface="宋体" panose="02010600030101010101" pitchFamily="2" charset="-122"/>
                      </a:endParaRPr>
                    </a:p>
                  </a:txBody>
                  <a:tcPr anchor="ctr"/>
                </a:tc>
                <a:tc>
                  <a:txBody>
                    <a:bodyPr/>
                    <a:lstStyle/>
                    <a:p>
                      <a:pPr algn="ctr">
                        <a:lnSpc>
                          <a:spcPct val="150000"/>
                        </a:lnSpc>
                      </a:pPr>
                      <a:endParaRPr lang="zh-CN" altLang="en-US" sz="1800" dirty="0"/>
                    </a:p>
                  </a:txBody>
                  <a:tcPr anchor="ctr"/>
                </a:tc>
                <a:extLst>
                  <a:ext uri="{0D108BD9-81ED-4DB2-BD59-A6C34878D82A}">
                    <a16:rowId xmlns:a16="http://schemas.microsoft.com/office/drawing/2014/main" xmlns="" val="3297719019"/>
                  </a:ext>
                </a:extLst>
              </a:tr>
              <a:tr h="1080119">
                <a:tc>
                  <a:txBody>
                    <a:bodyPr/>
                    <a:lstStyle/>
                    <a:p>
                      <a:pPr algn="ctr">
                        <a:lnSpc>
                          <a:spcPct val="150000"/>
                        </a:lnSpc>
                      </a:pPr>
                      <a:r>
                        <a:rPr lang="zh-CN" altLang="en-US" sz="1800" smtClean="0"/>
                        <a:t>降维后聚类结果图</a:t>
                      </a:r>
                      <a:endParaRPr lang="zh-CN" altLang="en-US" sz="1800"/>
                    </a:p>
                  </a:txBody>
                  <a:tcPr anchor="ctr"/>
                </a:tc>
                <a:tc>
                  <a:txBody>
                    <a:bodyPr/>
                    <a:lstStyle/>
                    <a:p>
                      <a:pPr algn="ctr">
                        <a:lnSpc>
                          <a:spcPct val="150000"/>
                        </a:lnSpc>
                      </a:pPr>
                      <a:endParaRPr lang="zh-CN" altLang="en-US" sz="1800"/>
                    </a:p>
                  </a:txBody>
                  <a:tcPr anchor="ctr"/>
                </a:tc>
                <a:extLst>
                  <a:ext uri="{0D108BD9-81ED-4DB2-BD59-A6C34878D82A}">
                    <a16:rowId xmlns:a16="http://schemas.microsoft.com/office/drawing/2014/main" xmlns="" val="4233657849"/>
                  </a:ext>
                </a:extLst>
              </a:tr>
              <a:tr h="1440160">
                <a:tc>
                  <a:txBody>
                    <a:bodyPr/>
                    <a:lstStyle/>
                    <a:p>
                      <a:pPr algn="ctr">
                        <a:lnSpc>
                          <a:spcPct val="150000"/>
                        </a:lnSpc>
                      </a:pPr>
                      <a:r>
                        <a:rPr lang="zh-CN" altLang="en-US" sz="1800" smtClean="0"/>
                        <a:t>传统比热尖峰与</a:t>
                      </a:r>
                      <a:r>
                        <a:rPr lang="en-US" altLang="zh-CN" sz="1800" smtClean="0"/>
                        <a:t>ch</a:t>
                      </a:r>
                      <a:r>
                        <a:rPr lang="zh-CN" altLang="en-US" sz="1800" smtClean="0"/>
                        <a:t>指标结果对比</a:t>
                      </a:r>
                      <a:endParaRPr lang="zh-CN" altLang="en-US" sz="1800"/>
                    </a:p>
                  </a:txBody>
                  <a:tcPr anchor="ctr"/>
                </a:tc>
                <a:tc>
                  <a:txBody>
                    <a:bodyPr/>
                    <a:lstStyle/>
                    <a:p>
                      <a:pPr algn="ctr">
                        <a:lnSpc>
                          <a:spcPct val="150000"/>
                        </a:lnSpc>
                      </a:pPr>
                      <a:endParaRPr lang="zh-CN" altLang="en-US" sz="1800"/>
                    </a:p>
                  </a:txBody>
                  <a:tcPr anchor="ctr"/>
                </a:tc>
                <a:extLst>
                  <a:ext uri="{0D108BD9-81ED-4DB2-BD59-A6C34878D82A}">
                    <a16:rowId xmlns:a16="http://schemas.microsoft.com/office/drawing/2014/main" xmlns="" val="3965239387"/>
                  </a:ext>
                </a:extLst>
              </a:tr>
            </a:tbl>
          </a:graphicData>
        </a:graphic>
      </p:graphicFrame>
      <p:pic>
        <p:nvPicPr>
          <p:cNvPr id="8" name="图片 7"/>
          <p:cNvPicPr/>
          <p:nvPr/>
        </p:nvPicPr>
        <p:blipFill rotWithShape="1">
          <a:blip r:embed="rId2"/>
          <a:srcRect b="67201"/>
          <a:stretch/>
        </p:blipFill>
        <p:spPr>
          <a:xfrm>
            <a:off x="4685275" y="1009180"/>
            <a:ext cx="3444839" cy="1180912"/>
          </a:xfrm>
          <a:prstGeom prst="rect">
            <a:avLst/>
          </a:prstGeom>
          <a:ln>
            <a:noFill/>
          </a:ln>
          <a:effectLst/>
        </p:spPr>
      </p:pic>
      <p:pic>
        <p:nvPicPr>
          <p:cNvPr id="9" name="图片 8"/>
          <p:cNvPicPr/>
          <p:nvPr/>
        </p:nvPicPr>
        <p:blipFill rotWithShape="1">
          <a:blip r:embed="rId2"/>
          <a:srcRect t="33999" b="40001"/>
          <a:stretch/>
        </p:blipFill>
        <p:spPr>
          <a:xfrm>
            <a:off x="4693599" y="2289460"/>
            <a:ext cx="3444839" cy="936104"/>
          </a:xfrm>
          <a:prstGeom prst="rect">
            <a:avLst/>
          </a:prstGeom>
          <a:ln>
            <a:noFill/>
          </a:ln>
          <a:effectLst/>
        </p:spPr>
      </p:pic>
      <p:pic>
        <p:nvPicPr>
          <p:cNvPr id="10" name="图片 9"/>
          <p:cNvPicPr/>
          <p:nvPr/>
        </p:nvPicPr>
        <p:blipFill rotWithShape="1">
          <a:blip r:embed="rId2"/>
          <a:srcRect t="63350" b="2650"/>
          <a:stretch/>
        </p:blipFill>
        <p:spPr>
          <a:xfrm>
            <a:off x="4693599" y="3370515"/>
            <a:ext cx="3444839" cy="1224137"/>
          </a:xfrm>
          <a:prstGeom prst="rect">
            <a:avLst/>
          </a:prstGeom>
          <a:ln>
            <a:noFill/>
          </a:ln>
          <a:effectLst/>
        </p:spPr>
      </p:pic>
      <p:sp>
        <p:nvSpPr>
          <p:cNvPr id="12" name="文本框 3"/>
          <p:cNvSpPr txBox="1"/>
          <p:nvPr/>
        </p:nvSpPr>
        <p:spPr>
          <a:xfrm>
            <a:off x="474339" y="3833371"/>
            <a:ext cx="1569660" cy="646331"/>
          </a:xfrm>
          <a:prstGeom prst="rect">
            <a:avLst/>
          </a:prstGeom>
          <a:noFill/>
        </p:spPr>
        <p:txBody>
          <a:bodyPr wrap="none" rtlCol="0">
            <a:spAutoFit/>
          </a:bodyPr>
          <a:lstStyle/>
          <a:p>
            <a:pPr algn="ct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伊辛模型</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自旋角</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度分布</a:t>
            </a:r>
          </a:p>
        </p:txBody>
      </p:sp>
      <p:pic>
        <p:nvPicPr>
          <p:cNvPr id="14"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1912" t="891" r="1542" b="-891"/>
          <a:stretch/>
        </p:blipFill>
        <p:spPr bwMode="auto">
          <a:xfrm>
            <a:off x="245980" y="1009179"/>
            <a:ext cx="1798020" cy="2679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901742"/>
      </p:ext>
    </p:extLst>
  </p:cSld>
  <p:clrMapOvr>
    <a:masterClrMapping/>
  </p:clrMapOvr>
  <mc:AlternateContent xmlns:mc="http://schemas.openxmlformats.org/markup-compatibility/2006">
    <mc:Choice xmlns:p14="http://schemas.microsoft.com/office/powerpoint/2010/main" Requires="p14">
      <p:transition p14:dur="10" advTm="61"/>
    </mc:Choice>
    <mc:Fallback>
      <p:transition advTm="6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smtClean="0"/>
              <a:t>3</a:t>
            </a:r>
            <a:endParaRPr lang="zh-CN" altLang="en-US" sz="2700" dirty="0"/>
          </a:p>
        </p:txBody>
      </p:sp>
      <p:sp>
        <p:nvSpPr>
          <p:cNvPr id="5" name="矩形 4"/>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究结果</a:t>
            </a:r>
            <a:endParaRPr lang="zh-CN" altLang="en-US" sz="2100" b="1" dirty="0">
              <a:solidFill>
                <a:srgbClr val="157E9F"/>
              </a:solidFill>
              <a:latin typeface="+mn-ea"/>
            </a:endParaRPr>
          </a:p>
        </p:txBody>
      </p:sp>
      <p:sp>
        <p:nvSpPr>
          <p:cNvPr id="6" name="文本框 17">
            <a:extLst>
              <a:ext uri="{FF2B5EF4-FFF2-40B4-BE49-F238E27FC236}">
                <a16:creationId xmlns:a16="http://schemas.microsoft.com/office/drawing/2014/main" xmlns="" id="{329CBC00-9F4C-4F1D-BE2B-A1229A225D35}"/>
              </a:ext>
            </a:extLst>
          </p:cNvPr>
          <p:cNvSpPr txBox="1"/>
          <p:nvPr/>
        </p:nvSpPr>
        <p:spPr>
          <a:xfrm>
            <a:off x="1979712" y="123478"/>
            <a:ext cx="6840760" cy="400110"/>
          </a:xfrm>
          <a:prstGeom prst="rect">
            <a:avLst/>
          </a:prstGeom>
          <a:solidFill>
            <a:srgbClr val="F4F4F4"/>
          </a:solid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预测二</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维经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典</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模型相变点</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：正方</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晶格</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拓</a:t>
            </a:r>
            <a:r>
              <a:rPr lang="zh-CN" altLang="en-US" sz="2000" b="1" dirty="0">
                <a:solidFill>
                  <a:srgbClr val="FF0000"/>
                </a:solidFill>
                <a:latin typeface="微软雅黑" panose="020B0503020204020204" pitchFamily="34" charset="-122"/>
                <a:ea typeface="微软雅黑" panose="020B0503020204020204" pitchFamily="34" charset="-122"/>
              </a:rPr>
              <a:t>扑相变</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p:cNvPicPr/>
          <p:nvPr/>
        </p:nvPicPr>
        <p:blipFill rotWithShape="1">
          <a:blip r:embed="rId2"/>
          <a:srcRect l="47315" b="7044"/>
          <a:stretch/>
        </p:blipFill>
        <p:spPr>
          <a:xfrm>
            <a:off x="179511" y="699543"/>
            <a:ext cx="2304257" cy="1944215"/>
          </a:xfrm>
          <a:prstGeom prst="rect">
            <a:avLst/>
          </a:prstGeom>
          <a:ln>
            <a:noFill/>
          </a:ln>
          <a:effec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699542"/>
            <a:ext cx="5472608" cy="439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7003419"/>
      </p:ext>
    </p:extLst>
  </p:cSld>
  <p:clrMapOvr>
    <a:masterClrMapping/>
  </p:clrMapOvr>
  <mc:AlternateContent xmlns:mc="http://schemas.openxmlformats.org/markup-compatibility/2006">
    <mc:Choice xmlns:p14="http://schemas.microsoft.com/office/powerpoint/2010/main" Requires="p14">
      <p:transition p14:dur="10" advTm="189"/>
    </mc:Choice>
    <mc:Fallback>
      <p:transition advTm="189"/>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smtClean="0"/>
              <a:t>3</a:t>
            </a:r>
            <a:endParaRPr lang="zh-CN" altLang="en-US" sz="2700" dirty="0"/>
          </a:p>
        </p:txBody>
      </p:sp>
      <p:sp>
        <p:nvSpPr>
          <p:cNvPr id="5" name="矩形 4"/>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究结果</a:t>
            </a:r>
            <a:endParaRPr lang="zh-CN" altLang="en-US" sz="2100" b="1" dirty="0">
              <a:solidFill>
                <a:srgbClr val="157E9F"/>
              </a:solidFill>
              <a:latin typeface="+mn-ea"/>
            </a:endParaRPr>
          </a:p>
        </p:txBody>
      </p:sp>
      <p:sp>
        <p:nvSpPr>
          <p:cNvPr id="6" name="文本框 17">
            <a:extLst>
              <a:ext uri="{FF2B5EF4-FFF2-40B4-BE49-F238E27FC236}">
                <a16:creationId xmlns:a16="http://schemas.microsoft.com/office/drawing/2014/main" xmlns="" id="{329CBC00-9F4C-4F1D-BE2B-A1229A225D35}"/>
              </a:ext>
            </a:extLst>
          </p:cNvPr>
          <p:cNvSpPr txBox="1"/>
          <p:nvPr/>
        </p:nvSpPr>
        <p:spPr>
          <a:xfrm>
            <a:off x="1907704" y="123478"/>
            <a:ext cx="6984776" cy="707886"/>
          </a:xfrm>
          <a:prstGeom prst="rect">
            <a:avLst/>
          </a:prstGeom>
          <a:solidFill>
            <a:srgbClr val="F4F4F4"/>
          </a:solid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预测二</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维经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典</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模型相变点</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六</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角晶</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格</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型</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拓</a:t>
            </a:r>
            <a:r>
              <a:rPr lang="zh-CN" altLang="en-US" sz="2000" b="1" dirty="0">
                <a:solidFill>
                  <a:srgbClr val="FF0000"/>
                </a:solidFill>
                <a:latin typeface="微软雅黑" panose="020B0503020204020204" pitchFamily="34" charset="-122"/>
                <a:ea typeface="微软雅黑" panose="020B0503020204020204" pitchFamily="34" charset="-122"/>
              </a:rPr>
              <a:t>扑相变</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40523318"/>
              </p:ext>
            </p:extLst>
          </p:nvPr>
        </p:nvGraphicFramePr>
        <p:xfrm>
          <a:off x="3563888" y="915566"/>
          <a:ext cx="5184576" cy="3725401"/>
        </p:xfrm>
        <a:graphic>
          <a:graphicData uri="http://schemas.openxmlformats.org/drawingml/2006/table">
            <a:tbl>
              <a:tblPr firstRow="1" bandRow="1">
                <a:tableStyleId>{ED083AE6-46FA-4A59-8FB0-9F97EB10719F}</a:tableStyleId>
              </a:tblPr>
              <a:tblGrid>
                <a:gridCol w="5184576">
                  <a:extLst>
                    <a:ext uri="{9D8B030D-6E8A-4147-A177-3AD203B41FA5}">
                      <a16:colId xmlns:a16="http://schemas.microsoft.com/office/drawing/2014/main" xmlns="" val="3378888736"/>
                    </a:ext>
                  </a:extLst>
                </a:gridCol>
              </a:tblGrid>
              <a:tr h="989916">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b="0" smtClean="0"/>
                        <a:t>使用扩散映射</a:t>
                      </a:r>
                      <a:endParaRPr lang="en-US" altLang="zh-CN" sz="2000" b="0" smtClean="0"/>
                    </a:p>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b="0" smtClean="0"/>
                        <a:t>不同参数下的</a:t>
                      </a:r>
                      <a:r>
                        <a:rPr lang="en-US" altLang="zh-CN" sz="2000" smtClean="0"/>
                        <a:t>ch</a:t>
                      </a:r>
                      <a:r>
                        <a:rPr lang="zh-CN" altLang="en-US" sz="2000" smtClean="0"/>
                        <a:t>指标方法结果</a:t>
                      </a:r>
                    </a:p>
                  </a:txBody>
                  <a:tcPr anchor="ctr"/>
                </a:tc>
                <a:extLst>
                  <a:ext uri="{0D108BD9-81ED-4DB2-BD59-A6C34878D82A}">
                    <a16:rowId xmlns:a16="http://schemas.microsoft.com/office/drawing/2014/main" xmlns="" val="4189269672"/>
                  </a:ext>
                </a:extLst>
              </a:tr>
              <a:tr h="2719561">
                <a:tc>
                  <a:txBody>
                    <a:bodyPr/>
                    <a:lstStyle/>
                    <a:p>
                      <a:pPr algn="ctr"/>
                      <a:endParaRPr lang="zh-CN" altLang="en-US" sz="1800"/>
                    </a:p>
                  </a:txBody>
                  <a:tcPr anchor="ctr"/>
                </a:tc>
                <a:extLst>
                  <a:ext uri="{0D108BD9-81ED-4DB2-BD59-A6C34878D82A}">
                    <a16:rowId xmlns:a16="http://schemas.microsoft.com/office/drawing/2014/main" xmlns="" val="3297719019"/>
                  </a:ext>
                </a:extLst>
              </a:tr>
            </a:tbl>
          </a:graphicData>
        </a:graphic>
      </p:graphicFrame>
      <p:pic>
        <p:nvPicPr>
          <p:cNvPr id="8" name="图片 7"/>
          <p:cNvPicPr/>
          <p:nvPr/>
        </p:nvPicPr>
        <p:blipFill rotWithShape="1">
          <a:blip r:embed="rId2"/>
          <a:srcRect b="47581"/>
          <a:stretch/>
        </p:blipFill>
        <p:spPr bwMode="auto">
          <a:xfrm>
            <a:off x="2411760" y="546680"/>
            <a:ext cx="6408712" cy="4473342"/>
          </a:xfrm>
          <a:prstGeom prst="rect">
            <a:avLst/>
          </a:prstGeom>
          <a:noFill/>
          <a:ln>
            <a:noFill/>
          </a:ln>
          <a:extLst>
            <a:ext uri="{53640926-AAD7-44D8-BBD7-CCE9431645EC}">
              <a14:shadowObscured xmlns:a14="http://schemas.microsoft.com/office/drawing/2010/main"/>
            </a:ext>
          </a:extLst>
        </p:spPr>
      </p:pic>
      <p:pic>
        <p:nvPicPr>
          <p:cNvPr id="9" name="图片 8" descr="G:\毕业论文wjl\小论文图片\fig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627534"/>
            <a:ext cx="1440160" cy="1152128"/>
          </a:xfrm>
          <a:prstGeom prst="rect">
            <a:avLst/>
          </a:prstGeom>
          <a:noFill/>
          <a:ln>
            <a:noFill/>
          </a:ln>
        </p:spPr>
      </p:pic>
    </p:spTree>
    <p:extLst>
      <p:ext uri="{BB962C8B-B14F-4D97-AF65-F5344CB8AC3E}">
        <p14:creationId xmlns:p14="http://schemas.microsoft.com/office/powerpoint/2010/main" val="185147634"/>
      </p:ext>
    </p:extLst>
  </p:cSld>
  <p:clrMapOvr>
    <a:masterClrMapping/>
  </p:clrMapOvr>
  <mc:AlternateContent xmlns:mc="http://schemas.openxmlformats.org/markup-compatibility/2006">
    <mc:Choice xmlns:p14="http://schemas.microsoft.com/office/powerpoint/2010/main" Requires="p14">
      <p:transition p14:dur="10" advTm="166"/>
    </mc:Choice>
    <mc:Fallback>
      <p:transition advTm="166"/>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smtClean="0"/>
              <a:t>3</a:t>
            </a:r>
            <a:endParaRPr lang="zh-CN" altLang="en-US" sz="2700" dirty="0"/>
          </a:p>
        </p:txBody>
      </p:sp>
      <p:sp>
        <p:nvSpPr>
          <p:cNvPr id="5" name="矩形 4"/>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究结果</a:t>
            </a:r>
            <a:endParaRPr lang="zh-CN" altLang="en-US" sz="2100" b="1" dirty="0">
              <a:solidFill>
                <a:srgbClr val="157E9F"/>
              </a:solidFill>
              <a:latin typeface="+mn-ea"/>
            </a:endParaRPr>
          </a:p>
        </p:txBody>
      </p:sp>
      <p:sp>
        <p:nvSpPr>
          <p:cNvPr id="6" name="文本框 17">
            <a:extLst>
              <a:ext uri="{FF2B5EF4-FFF2-40B4-BE49-F238E27FC236}">
                <a16:creationId xmlns:a16="http://schemas.microsoft.com/office/drawing/2014/main" xmlns="" id="{329CBC00-9F4C-4F1D-BE2B-A1229A225D35}"/>
              </a:ext>
            </a:extLst>
          </p:cNvPr>
          <p:cNvSpPr txBox="1"/>
          <p:nvPr/>
        </p:nvSpPr>
        <p:spPr>
          <a:xfrm>
            <a:off x="2091510" y="100228"/>
            <a:ext cx="6408712" cy="400110"/>
          </a:xfrm>
          <a:prstGeom prst="rect">
            <a:avLst/>
          </a:prstGeom>
          <a:solidFill>
            <a:srgbClr val="F4F4F4"/>
          </a:solid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预测二维广义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）模型相变</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点：</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q=2 GXY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a:t>
            </a:r>
          </a:p>
        </p:txBody>
      </p:sp>
      <p:pic>
        <p:nvPicPr>
          <p:cNvPr id="7" name="图片 6"/>
          <p:cNvPicPr/>
          <p:nvPr/>
        </p:nvPicPr>
        <p:blipFill rotWithShape="1">
          <a:blip r:embed="rId2">
            <a:extLst>
              <a:ext uri="{28A0092B-C50C-407E-A947-70E740481C1C}">
                <a14:useLocalDpi xmlns:a14="http://schemas.microsoft.com/office/drawing/2010/main" val="0"/>
              </a:ext>
            </a:extLst>
          </a:blip>
          <a:srcRect l="4528" r="4935" b="39861"/>
          <a:stretch/>
        </p:blipFill>
        <p:spPr bwMode="auto">
          <a:xfrm>
            <a:off x="3923929" y="843558"/>
            <a:ext cx="4248472" cy="3168000"/>
          </a:xfrm>
          <a:prstGeom prst="rect">
            <a:avLst/>
          </a:prstGeom>
          <a:noFill/>
          <a:ln>
            <a:noFill/>
          </a:ln>
        </p:spPr>
      </p:pic>
      <p:sp>
        <p:nvSpPr>
          <p:cNvPr id="8" name="文本框 2"/>
          <p:cNvSpPr txBox="1"/>
          <p:nvPr/>
        </p:nvSpPr>
        <p:spPr>
          <a:xfrm>
            <a:off x="543181" y="1242618"/>
            <a:ext cx="3168352" cy="2369880"/>
          </a:xfrm>
          <a:prstGeom prst="rect">
            <a:avLst/>
          </a:prstGeom>
          <a:noFill/>
        </p:spPr>
        <p:txBody>
          <a:bodyPr wrap="square" rtlCol="0">
            <a:spAutoFit/>
          </a:bodyPr>
          <a:lstStyle/>
          <a:p>
            <a:pPr>
              <a:lnSpc>
                <a:spcPct val="200000"/>
              </a:lnSpc>
            </a:pPr>
            <a:r>
              <a:rPr lang="zh-CN" altLang="en-US" sz="2000" dirty="0">
                <a:latin typeface="微软雅黑" panose="020B0503020204020204" pitchFamily="34" charset="-122"/>
                <a:ea typeface="微软雅黑" panose="020B0503020204020204" pitchFamily="34" charset="-122"/>
              </a:rPr>
              <a:t>预测结果与理论结果对比</a:t>
            </a:r>
          </a:p>
          <a:p>
            <a:pPr>
              <a:lnSpc>
                <a:spcPct val="200000"/>
              </a:lnSpc>
            </a:pPr>
            <a:r>
              <a:rPr lang="zh-CN" altLang="en-US" dirty="0" smtClean="0">
                <a:latin typeface="微软雅黑" panose="020B0503020204020204" pitchFamily="34" charset="-122"/>
                <a:ea typeface="微软雅黑" panose="020B0503020204020204" pitchFamily="34" charset="-122"/>
              </a:rPr>
              <a:t>使用不同的降维算法</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对</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q=2</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的广义</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XY</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模型进行实验得到</a:t>
            </a:r>
            <a:r>
              <a:rPr lang="zh-CN" altLang="en-US" dirty="0" smtClean="0">
                <a:solidFill>
                  <a:srgbClr val="FF0000"/>
                </a:solidFill>
                <a:latin typeface="微软雅黑" panose="020B0503020204020204" pitchFamily="34" charset="-122"/>
                <a:ea typeface="微软雅黑" panose="020B0503020204020204" pitchFamily="34" charset="-122"/>
              </a:rPr>
              <a:t>整体相图</a:t>
            </a:r>
            <a:endParaRPr lang="en-US" altLang="zh-CN" dirty="0" smtClean="0">
              <a:solidFill>
                <a:srgbClr val="FF0000"/>
              </a:solidFill>
              <a:latin typeface="微软雅黑" panose="020B0503020204020204" pitchFamily="34" charset="-122"/>
              <a:ea typeface="微软雅黑" panose="020B0503020204020204" pitchFamily="34" charset="-122"/>
            </a:endParaRPr>
          </a:p>
        </p:txBody>
      </p:sp>
      <p:sp>
        <p:nvSpPr>
          <p:cNvPr id="9" name="矩形 8"/>
          <p:cNvSpPr/>
          <p:nvPr/>
        </p:nvSpPr>
        <p:spPr>
          <a:xfrm>
            <a:off x="3762924" y="4109541"/>
            <a:ext cx="4570483" cy="923330"/>
          </a:xfrm>
          <a:prstGeom prst="rect">
            <a:avLst/>
          </a:prstGeom>
        </p:spPr>
        <p:txBody>
          <a:bodyPr wrap="none">
            <a:spAutoFit/>
          </a:bodyPr>
          <a:lstStyle/>
          <a:p>
            <a:pPr algn="ctr">
              <a:lnSpc>
                <a:spcPct val="150000"/>
              </a:lnSpc>
            </a:pPr>
            <a:r>
              <a:rPr lang="zh-CN" altLang="en-US" dirty="0" smtClean="0">
                <a:latin typeface="微软雅黑" panose="020B0503020204020204" pitchFamily="34" charset="-122"/>
                <a:ea typeface="微软雅黑" panose="020B0503020204020204" pitchFamily="34" charset="-122"/>
              </a:rPr>
              <a:t>虚线</a:t>
            </a:r>
            <a:r>
              <a:rPr lang="en-US" altLang="zh-CN" dirty="0" smtClean="0">
                <a:solidFill>
                  <a:srgbClr val="FD9100"/>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为传统方法得到相</a:t>
            </a:r>
            <a:r>
              <a:rPr lang="zh-CN" altLang="en-US" dirty="0" smtClean="0">
                <a:latin typeface="微软雅黑" panose="020B0503020204020204" pitchFamily="34" charset="-122"/>
                <a:ea typeface="微软雅黑" panose="020B0503020204020204" pitchFamily="34" charset="-122"/>
              </a:rPr>
              <a:t>变边界</a:t>
            </a:r>
            <a:endParaRPr lang="en-US" altLang="zh-CN" dirty="0" smtClean="0">
              <a:latin typeface="微软雅黑" panose="020B0503020204020204" pitchFamily="34" charset="-122"/>
              <a:ea typeface="微软雅黑" panose="020B0503020204020204" pitchFamily="34" charset="-122"/>
            </a:endParaRPr>
          </a:p>
          <a:p>
            <a:pPr algn="ctr">
              <a:lnSpc>
                <a:spcPct val="150000"/>
              </a:lnSpc>
            </a:pPr>
            <a:r>
              <a:rPr lang="zh-CN" altLang="en-US" dirty="0">
                <a:latin typeface="微软雅黑" panose="020B0503020204020204" pitchFamily="34" charset="-122"/>
                <a:ea typeface="微软雅黑" panose="020B0503020204020204" pitchFamily="34" charset="-122"/>
              </a:rPr>
              <a:t>实</a:t>
            </a:r>
            <a:r>
              <a:rPr lang="zh-CN" altLang="en-US" dirty="0" smtClean="0">
                <a:latin typeface="微软雅黑" panose="020B0503020204020204" pitchFamily="34" charset="-122"/>
                <a:ea typeface="微软雅黑" panose="020B0503020204020204" pitchFamily="34" charset="-122"/>
              </a:rPr>
              <a:t>心圆、五角星与棕色背景</a:t>
            </a:r>
            <a:r>
              <a:rPr lang="zh-CN" altLang="en-US" dirty="0" smtClean="0">
                <a:latin typeface="微软雅黑" panose="020B0503020204020204" pitchFamily="34" charset="-122"/>
                <a:ea typeface="微软雅黑" panose="020B0503020204020204" pitchFamily="34" charset="-122"/>
              </a:rPr>
              <a:t>为机器学习结</a:t>
            </a:r>
            <a:r>
              <a:rPr lang="zh-CN" altLang="en-US" dirty="0" smtClean="0">
                <a:latin typeface="微软雅黑" panose="020B0503020204020204" pitchFamily="34" charset="-122"/>
                <a:ea typeface="微软雅黑" panose="020B0503020204020204" pitchFamily="34" charset="-122"/>
              </a:rPr>
              <a:t>果</a:t>
            </a:r>
            <a:endParaRPr lang="zh-CN" altLang="en-US" dirty="0"/>
          </a:p>
        </p:txBody>
      </p:sp>
    </p:spTree>
    <p:extLst>
      <p:ext uri="{BB962C8B-B14F-4D97-AF65-F5344CB8AC3E}">
        <p14:creationId xmlns:p14="http://schemas.microsoft.com/office/powerpoint/2010/main" val="61587644"/>
      </p:ext>
    </p:extLst>
  </p:cSld>
  <p:clrMapOvr>
    <a:masterClrMapping/>
  </p:clrMapOvr>
  <mc:AlternateContent xmlns:mc="http://schemas.openxmlformats.org/markup-compatibility/2006">
    <mc:Choice xmlns:p14="http://schemas.microsoft.com/office/powerpoint/2010/main" Requires="p14">
      <p:transition p14:dur="10" advTm="276"/>
    </mc:Choice>
    <mc:Fallback>
      <p:transition advTm="276"/>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smtClean="0"/>
              <a:t>3</a:t>
            </a:r>
            <a:endParaRPr lang="zh-CN" altLang="en-US" sz="2700" dirty="0"/>
          </a:p>
        </p:txBody>
      </p:sp>
      <p:sp>
        <p:nvSpPr>
          <p:cNvPr id="5" name="矩形 4"/>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究结果</a:t>
            </a:r>
            <a:endParaRPr lang="zh-CN" altLang="en-US" sz="2100" b="1" dirty="0">
              <a:solidFill>
                <a:srgbClr val="157E9F"/>
              </a:solidFill>
              <a:latin typeface="+mn-ea"/>
            </a:endParaRPr>
          </a:p>
        </p:txBody>
      </p:sp>
      <p:sp>
        <p:nvSpPr>
          <p:cNvPr id="6" name="文本框 17">
            <a:extLst>
              <a:ext uri="{FF2B5EF4-FFF2-40B4-BE49-F238E27FC236}">
                <a16:creationId xmlns:a16="http://schemas.microsoft.com/office/drawing/2014/main" xmlns="" id="{329CBC00-9F4C-4F1D-BE2B-A1229A225D35}"/>
              </a:ext>
            </a:extLst>
          </p:cNvPr>
          <p:cNvSpPr txBox="1"/>
          <p:nvPr/>
        </p:nvSpPr>
        <p:spPr>
          <a:xfrm>
            <a:off x="2123728" y="129176"/>
            <a:ext cx="6408712" cy="400110"/>
          </a:xfrm>
          <a:prstGeom prst="rect">
            <a:avLst/>
          </a:prstGeom>
          <a:solidFill>
            <a:srgbClr val="F4F4F4"/>
          </a:solid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预测二维广义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）模型相变</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点：</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q=2 GXY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a:t>
            </a:r>
          </a:p>
        </p:txBody>
      </p:sp>
      <p:pic>
        <p:nvPicPr>
          <p:cNvPr id="7" name="图片 6"/>
          <p:cNvPicPr/>
          <p:nvPr/>
        </p:nvPicPr>
        <p:blipFill>
          <a:blip r:embed="rId2"/>
          <a:stretch>
            <a:fillRect/>
          </a:stretch>
        </p:blipFill>
        <p:spPr>
          <a:xfrm>
            <a:off x="751615" y="915566"/>
            <a:ext cx="4453293" cy="3024336"/>
          </a:xfrm>
          <a:prstGeom prst="rect">
            <a:avLst/>
          </a:prstGeom>
        </p:spPr>
      </p:pic>
      <p:grpSp>
        <p:nvGrpSpPr>
          <p:cNvPr id="8" name="组合 7"/>
          <p:cNvGrpSpPr/>
          <p:nvPr/>
        </p:nvGrpSpPr>
        <p:grpSpPr>
          <a:xfrm>
            <a:off x="5859840" y="1038032"/>
            <a:ext cx="2921233" cy="2016224"/>
            <a:chOff x="5575203" y="1059583"/>
            <a:chExt cx="2921233" cy="2016224"/>
          </a:xfrm>
        </p:grpSpPr>
        <p:pic>
          <p:nvPicPr>
            <p:cNvPr id="9" name="图片 8"/>
            <p:cNvPicPr/>
            <p:nvPr/>
          </p:nvPicPr>
          <p:blipFill rotWithShape="1">
            <a:blip r:embed="rId3">
              <a:extLst>
                <a:ext uri="{28A0092B-C50C-407E-A947-70E740481C1C}">
                  <a14:useLocalDpi xmlns:a14="http://schemas.microsoft.com/office/drawing/2010/main" val="0"/>
                </a:ext>
              </a:extLst>
            </a:blip>
            <a:srcRect l="4528" r="4935" b="39861"/>
            <a:stretch/>
          </p:blipFill>
          <p:spPr bwMode="auto">
            <a:xfrm>
              <a:off x="5575203" y="1059583"/>
              <a:ext cx="2921233" cy="2016224"/>
            </a:xfrm>
            <a:prstGeom prst="rect">
              <a:avLst/>
            </a:prstGeom>
            <a:noFill/>
            <a:ln>
              <a:noFill/>
            </a:ln>
          </p:spPr>
        </p:pic>
        <p:sp>
          <p:nvSpPr>
            <p:cNvPr id="10" name="椭圆 9"/>
            <p:cNvSpPr/>
            <p:nvPr/>
          </p:nvSpPr>
          <p:spPr>
            <a:xfrm>
              <a:off x="6548947" y="2632231"/>
              <a:ext cx="92738" cy="93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椭圆 10"/>
            <p:cNvSpPr/>
            <p:nvPr/>
          </p:nvSpPr>
          <p:spPr>
            <a:xfrm>
              <a:off x="6337875" y="2637265"/>
              <a:ext cx="92738" cy="93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椭圆 11"/>
            <p:cNvSpPr/>
            <p:nvPr/>
          </p:nvSpPr>
          <p:spPr>
            <a:xfrm>
              <a:off x="6126804" y="2639249"/>
              <a:ext cx="92738" cy="93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cxnSp>
        <p:nvCxnSpPr>
          <p:cNvPr id="13" name="直接箭头连接符 12"/>
          <p:cNvCxnSpPr>
            <a:stCxn id="12" idx="1"/>
          </p:cNvCxnSpPr>
          <p:nvPr/>
        </p:nvCxnSpPr>
        <p:spPr>
          <a:xfrm flipH="1" flipV="1">
            <a:off x="4978833" y="1635646"/>
            <a:ext cx="1446189" cy="99571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a:stCxn id="11" idx="3"/>
          </p:cNvCxnSpPr>
          <p:nvPr/>
        </p:nvCxnSpPr>
        <p:spPr>
          <a:xfrm flipH="1" flipV="1">
            <a:off x="4978833" y="2571670"/>
            <a:ext cx="1657260" cy="12365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a:stCxn id="10" idx="4"/>
          </p:cNvCxnSpPr>
          <p:nvPr/>
        </p:nvCxnSpPr>
        <p:spPr>
          <a:xfrm flipH="1">
            <a:off x="4978833" y="2703946"/>
            <a:ext cx="1901120" cy="80390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6" name="文本框 2"/>
          <p:cNvSpPr txBox="1"/>
          <p:nvPr/>
        </p:nvSpPr>
        <p:spPr>
          <a:xfrm>
            <a:off x="923852" y="4035970"/>
            <a:ext cx="4108818" cy="874407"/>
          </a:xfrm>
          <a:prstGeom prst="rect">
            <a:avLst/>
          </a:prstGeom>
          <a:noFill/>
        </p:spPr>
        <p:txBody>
          <a:bodyPr wrap="none" rtlCol="0">
            <a:spAutoFit/>
          </a:bodyPr>
          <a:lstStyle/>
          <a:p>
            <a:pPr algn="ct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包</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含</a:t>
            </a:r>
            <a:r>
              <a:rPr lang="zh-CN" altLang="en-US" b="1" dirty="0" smtClean="0">
                <a:solidFill>
                  <a:srgbClr val="FF0000"/>
                </a:solidFill>
                <a:latin typeface="微软雅黑" panose="020B0503020204020204" pitchFamily="34" charset="-122"/>
                <a:ea typeface="微软雅黑" panose="020B0503020204020204" pitchFamily="34" charset="-122"/>
              </a:rPr>
              <a:t>拓扑限制</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，数值分布呈均匀分布</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去掉</a:t>
            </a:r>
            <a:r>
              <a:rPr lang="zh-CN" altLang="en-US" b="1" dirty="0" smtClean="0">
                <a:solidFill>
                  <a:srgbClr val="FF0000"/>
                </a:solidFill>
                <a:latin typeface="微软雅黑" panose="020B0503020204020204" pitchFamily="34" charset="-122"/>
                <a:ea typeface="微软雅黑" panose="020B0503020204020204" pitchFamily="34" charset="-122"/>
              </a:rPr>
              <a:t>拓扑限制</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，数值分布呈现峰值结构</a:t>
            </a:r>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463" y="3638872"/>
            <a:ext cx="2794675" cy="44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5973849"/>
      </p:ext>
    </p:extLst>
  </p:cSld>
  <p:clrMapOvr>
    <a:masterClrMapping/>
  </p:clrMapOvr>
  <mc:AlternateContent xmlns:mc="http://schemas.openxmlformats.org/markup-compatibility/2006">
    <mc:Choice xmlns:p14="http://schemas.microsoft.com/office/powerpoint/2010/main" Requires="p14">
      <p:transition p14:dur="10" advTm="37"/>
    </mc:Choice>
    <mc:Fallback>
      <p:transition advTm="37"/>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smtClean="0"/>
              <a:t>3</a:t>
            </a:r>
            <a:endParaRPr lang="zh-CN" altLang="en-US" sz="2700" dirty="0"/>
          </a:p>
        </p:txBody>
      </p:sp>
      <p:sp>
        <p:nvSpPr>
          <p:cNvPr id="5" name="矩形 4"/>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究结果</a:t>
            </a:r>
            <a:endParaRPr lang="zh-CN" altLang="en-US" sz="2100" b="1" dirty="0">
              <a:solidFill>
                <a:srgbClr val="157E9F"/>
              </a:solidFill>
              <a:latin typeface="+mn-ea"/>
            </a:endParaRPr>
          </a:p>
        </p:txBody>
      </p:sp>
      <p:sp>
        <p:nvSpPr>
          <p:cNvPr id="6" name="文本框 17">
            <a:extLst>
              <a:ext uri="{FF2B5EF4-FFF2-40B4-BE49-F238E27FC236}">
                <a16:creationId xmlns:a16="http://schemas.microsoft.com/office/drawing/2014/main" xmlns="" id="{329CBC00-9F4C-4F1D-BE2B-A1229A225D35}"/>
              </a:ext>
            </a:extLst>
          </p:cNvPr>
          <p:cNvSpPr txBox="1"/>
          <p:nvPr/>
        </p:nvSpPr>
        <p:spPr>
          <a:xfrm>
            <a:off x="2017066" y="116574"/>
            <a:ext cx="6408712" cy="400110"/>
          </a:xfrm>
          <a:prstGeom prst="rect">
            <a:avLst/>
          </a:prstGeom>
          <a:solidFill>
            <a:srgbClr val="F4F4F4"/>
          </a:solid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预测二维广义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）模型相变</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点：</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q=2 GXY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a:t>
            </a:r>
          </a:p>
        </p:txBody>
      </p:sp>
      <p:sp>
        <p:nvSpPr>
          <p:cNvPr id="7" name="Rectangle 2">
            <a:extLst>
              <a:ext uri="{FF2B5EF4-FFF2-40B4-BE49-F238E27FC236}">
                <a16:creationId xmlns:a16="http://schemas.microsoft.com/office/drawing/2014/main" xmlns="" id="{E4DA666A-49EB-4887-8FA4-59090552C6BB}"/>
              </a:ext>
            </a:extLst>
          </p:cNvPr>
          <p:cNvSpPr>
            <a:spLocks noChangeArrowheads="1"/>
          </p:cNvSpPr>
          <p:nvPr/>
        </p:nvSpPr>
        <p:spPr bwMode="auto">
          <a:xfrm>
            <a:off x="2017066" y="1344253"/>
            <a:ext cx="1249060" cy="49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lnSpc>
                <a:spcPct val="150000"/>
              </a:lnSpc>
            </a:pPr>
            <a:r>
              <a:rPr lang="en-US" altLang="zh-CN" sz="2000" i="1">
                <a:solidFill>
                  <a:schemeClr val="tx1">
                    <a:lumMod val="75000"/>
                    <a:lumOff val="25000"/>
                  </a:schemeClr>
                </a:solidFill>
                <a:latin typeface="微软雅黑" panose="020B0503020204020204" pitchFamily="34" charset="-122"/>
                <a:ea typeface="微软雅黑" panose="020B0503020204020204" pitchFamily="34" charset="-122"/>
              </a:rPr>
              <a:t>P-N </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相变</a:t>
            </a:r>
            <a:endParaRPr lang="en-US" altLang="zh-CN" sz="200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p:cNvPicPr/>
          <p:nvPr/>
        </p:nvPicPr>
        <p:blipFill rotWithShape="1">
          <a:blip r:embed="rId2">
            <a:extLst>
              <a:ext uri="{28A0092B-C50C-407E-A947-70E740481C1C}">
                <a14:useLocalDpi xmlns:a14="http://schemas.microsoft.com/office/drawing/2010/main" val="0"/>
              </a:ext>
            </a:extLst>
          </a:blip>
          <a:srcRect t="63445" b="2309"/>
          <a:stretch/>
        </p:blipFill>
        <p:spPr bwMode="auto">
          <a:xfrm>
            <a:off x="229328" y="1869404"/>
            <a:ext cx="4824536" cy="1944216"/>
          </a:xfrm>
          <a:prstGeom prst="rect">
            <a:avLst/>
          </a:prstGeom>
          <a:noFill/>
          <a:ln>
            <a:noFill/>
          </a:ln>
        </p:spPr>
      </p:pic>
      <p:grpSp>
        <p:nvGrpSpPr>
          <p:cNvPr id="9" name="组合 8"/>
          <p:cNvGrpSpPr/>
          <p:nvPr/>
        </p:nvGrpSpPr>
        <p:grpSpPr>
          <a:xfrm>
            <a:off x="5576332" y="1391164"/>
            <a:ext cx="3190381" cy="2278440"/>
            <a:chOff x="5580112" y="1301422"/>
            <a:chExt cx="3190381" cy="2278440"/>
          </a:xfrm>
        </p:grpSpPr>
        <p:pic>
          <p:nvPicPr>
            <p:cNvPr id="10" name="图片 9"/>
            <p:cNvPicPr/>
            <p:nvPr/>
          </p:nvPicPr>
          <p:blipFill rotWithShape="1">
            <a:blip r:embed="rId2">
              <a:extLst>
                <a:ext uri="{28A0092B-C50C-407E-A947-70E740481C1C}">
                  <a14:useLocalDpi xmlns:a14="http://schemas.microsoft.com/office/drawing/2010/main" val="0"/>
                </a:ext>
              </a:extLst>
            </a:blip>
            <a:srcRect l="4528" r="4935" b="39861"/>
            <a:stretch/>
          </p:blipFill>
          <p:spPr bwMode="auto">
            <a:xfrm>
              <a:off x="5580112" y="1301422"/>
              <a:ext cx="3190381" cy="2278440"/>
            </a:xfrm>
            <a:prstGeom prst="rect">
              <a:avLst/>
            </a:prstGeom>
            <a:noFill/>
            <a:ln>
              <a:noFill/>
            </a:ln>
          </p:spPr>
        </p:pic>
        <p:sp>
          <p:nvSpPr>
            <p:cNvPr id="11" name="椭圆 10"/>
            <p:cNvSpPr/>
            <p:nvPr/>
          </p:nvSpPr>
          <p:spPr>
            <a:xfrm>
              <a:off x="5991098" y="1981433"/>
              <a:ext cx="381101" cy="302285"/>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grpSp>
      <p:cxnSp>
        <p:nvCxnSpPr>
          <p:cNvPr id="12" name="直接箭头连接符 11"/>
          <p:cNvCxnSpPr>
            <a:stCxn id="11" idx="2"/>
          </p:cNvCxnSpPr>
          <p:nvPr/>
        </p:nvCxnSpPr>
        <p:spPr>
          <a:xfrm flipH="1">
            <a:off x="4727687" y="2222318"/>
            <a:ext cx="1259631" cy="329557"/>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文本框 4"/>
          <p:cNvSpPr txBox="1"/>
          <p:nvPr/>
        </p:nvSpPr>
        <p:spPr>
          <a:xfrm>
            <a:off x="1915278" y="3957636"/>
            <a:ext cx="1452642" cy="499432"/>
          </a:xfrm>
          <a:prstGeom prst="rect">
            <a:avLst/>
          </a:prstGeom>
          <a:noFill/>
        </p:spPr>
        <p:txBody>
          <a:bodyPr wrap="none" rtlCol="0">
            <a:spAutoFit/>
          </a:bodyPr>
          <a:lstStyle/>
          <a:p>
            <a:pPr algn="ctr">
              <a:lnSpc>
                <a:spcPct val="150000"/>
              </a:lnSpc>
            </a:pPr>
            <a:r>
              <a:rPr lang="en-US" altLang="zh-CN" sz="200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00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指标结果</a:t>
            </a:r>
            <a:endParaRPr lang="zh-CN" altLang="en-US" sz="20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1505" name="Picture 1" descr="C:\Users\tian\AppData\Roaming\Tencent\Users\1794670899\QQ\WinTemp\RichOle\4}QRK4{@O538REF96((Z8S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672074"/>
            <a:ext cx="5524500" cy="37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017172"/>
      </p:ext>
    </p:extLst>
  </p:cSld>
  <p:clrMapOvr>
    <a:masterClrMapping/>
  </p:clrMapOvr>
  <mc:AlternateContent xmlns:mc="http://schemas.openxmlformats.org/markup-compatibility/2006">
    <mc:Choice xmlns:p14="http://schemas.microsoft.com/office/powerpoint/2010/main" Requires="p14">
      <p:transition p14:dur="10" advTm="121"/>
    </mc:Choice>
    <mc:Fallback>
      <p:transition advTm="12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9136" y="953453"/>
            <a:ext cx="7767955" cy="2897981"/>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sp>
        <p:nvSpPr>
          <p:cNvPr id="200" name="文本框 199"/>
          <p:cNvSpPr txBox="1"/>
          <p:nvPr/>
        </p:nvSpPr>
        <p:spPr>
          <a:xfrm>
            <a:off x="1799005" y="2059140"/>
            <a:ext cx="1816412" cy="484744"/>
          </a:xfrm>
          <a:prstGeom prst="rect">
            <a:avLst/>
          </a:prstGeom>
          <a:noFill/>
        </p:spPr>
        <p:txBody>
          <a:bodyPr wrap="square" lIns="68576" tIns="34288" rIns="68576" bIns="34288" rtlCol="0">
            <a:spAutoFit/>
          </a:bodyPr>
          <a:lstStyle/>
          <a:p>
            <a:r>
              <a:rPr lang="zh-CN" altLang="en-US" sz="2700" b="1" dirty="0">
                <a:solidFill>
                  <a:schemeClr val="bg1"/>
                </a:solidFill>
                <a:latin typeface="方正清刻本悦宋简体" panose="02000000000000000000" pitchFamily="2" charset="-122"/>
                <a:ea typeface="方正清刻本悦宋简体" panose="02000000000000000000" pitchFamily="2" charset="-122"/>
              </a:rPr>
              <a:t>研究背景</a:t>
            </a:r>
          </a:p>
        </p:txBody>
      </p:sp>
      <p:grpSp>
        <p:nvGrpSpPr>
          <p:cNvPr id="201" name="组合 200"/>
          <p:cNvGrpSpPr/>
          <p:nvPr/>
        </p:nvGrpSpPr>
        <p:grpSpPr>
          <a:xfrm>
            <a:off x="5206366" y="1499235"/>
            <a:ext cx="2525395" cy="1859280"/>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3263353686"/>
      </p:ext>
    </p:extLst>
  </p:cSld>
  <p:clrMapOvr>
    <a:masterClrMapping/>
  </p:clrMapOvr>
  <mc:AlternateContent xmlns:mc="http://schemas.openxmlformats.org/markup-compatibility/2006">
    <mc:Choice xmlns:p14="http://schemas.microsoft.com/office/powerpoint/2010/main" Requires="p14">
      <p:transition p14:dur="0" advTm="1202"/>
    </mc:Choice>
    <mc:Fallback>
      <p:transition advTm="1202"/>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smtClean="0"/>
              <a:t>3</a:t>
            </a:r>
            <a:endParaRPr lang="zh-CN" altLang="en-US" sz="2700" dirty="0"/>
          </a:p>
        </p:txBody>
      </p:sp>
      <p:sp>
        <p:nvSpPr>
          <p:cNvPr id="5" name="矩形 4"/>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究结果</a:t>
            </a:r>
            <a:endParaRPr lang="zh-CN" altLang="en-US" sz="2100" b="1" dirty="0">
              <a:solidFill>
                <a:srgbClr val="157E9F"/>
              </a:solidFill>
              <a:latin typeface="+mn-ea"/>
            </a:endParaRPr>
          </a:p>
        </p:txBody>
      </p:sp>
      <p:sp>
        <p:nvSpPr>
          <p:cNvPr id="6" name="文本框 17">
            <a:extLst>
              <a:ext uri="{FF2B5EF4-FFF2-40B4-BE49-F238E27FC236}">
                <a16:creationId xmlns:a16="http://schemas.microsoft.com/office/drawing/2014/main" xmlns="" id="{329CBC00-9F4C-4F1D-BE2B-A1229A225D35}"/>
              </a:ext>
            </a:extLst>
          </p:cNvPr>
          <p:cNvSpPr txBox="1"/>
          <p:nvPr/>
        </p:nvSpPr>
        <p:spPr>
          <a:xfrm>
            <a:off x="2101272" y="100228"/>
            <a:ext cx="6408712" cy="400110"/>
          </a:xfrm>
          <a:prstGeom prst="rect">
            <a:avLst/>
          </a:prstGeom>
          <a:solidFill>
            <a:srgbClr val="F4F4F4"/>
          </a:solid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预测二维广义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）模型相变</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点：</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q=8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a:t>
            </a:r>
          </a:p>
        </p:txBody>
      </p:sp>
      <p:pic>
        <p:nvPicPr>
          <p:cNvPr id="7" name="图片 6"/>
          <p:cNvPicPr/>
          <p:nvPr/>
        </p:nvPicPr>
        <p:blipFill>
          <a:blip r:embed="rId2" cstate="print">
            <a:extLst>
              <a:ext uri="{28A0092B-C50C-407E-A947-70E740481C1C}">
                <a14:useLocalDpi xmlns:a14="http://schemas.microsoft.com/office/drawing/2010/main" val="0"/>
              </a:ext>
            </a:extLst>
          </a:blip>
          <a:stretch>
            <a:fillRect/>
          </a:stretch>
        </p:blipFill>
        <p:spPr>
          <a:xfrm>
            <a:off x="4019426" y="1072356"/>
            <a:ext cx="4274534" cy="3168352"/>
          </a:xfrm>
          <a:prstGeom prst="rect">
            <a:avLst/>
          </a:prstGeom>
        </p:spPr>
      </p:pic>
      <p:sp>
        <p:nvSpPr>
          <p:cNvPr id="8" name="文本框 13"/>
          <p:cNvSpPr txBox="1"/>
          <p:nvPr/>
        </p:nvSpPr>
        <p:spPr>
          <a:xfrm>
            <a:off x="517096" y="1601051"/>
            <a:ext cx="3334824" cy="2369880"/>
          </a:xfrm>
          <a:prstGeom prst="rect">
            <a:avLst/>
          </a:prstGeom>
          <a:noFill/>
        </p:spPr>
        <p:txBody>
          <a:bodyPr wrap="square" rtlCol="0">
            <a:spAutoFit/>
          </a:bodyPr>
          <a:lstStyle/>
          <a:p>
            <a:pPr marL="342900" indent="-342900">
              <a:lnSpc>
                <a:spcPct val="200000"/>
              </a:lnSpc>
              <a:buFont typeface="Arial" pitchFamily="34" charset="0"/>
              <a:buChar char="•"/>
            </a:pPr>
            <a:r>
              <a:rPr lang="zh-CN" altLang="en-US" sz="2000" dirty="0" smtClean="0">
                <a:latin typeface="微软雅黑" panose="020B0503020204020204" pitchFamily="34" charset="-122"/>
                <a:ea typeface="微软雅黑" panose="020B0503020204020204" pitchFamily="34" charset="-122"/>
              </a:rPr>
              <a:t>预测结果与理论结果对比</a:t>
            </a:r>
          </a:p>
          <a:p>
            <a:pPr marL="285750" indent="-285750">
              <a:lnSpc>
                <a:spcPct val="200000"/>
              </a:lnSpc>
              <a:buFont typeface="Arial" pitchFamily="34" charset="0"/>
              <a:buChar char="•"/>
            </a:pPr>
            <a:r>
              <a:rPr lang="zh-CN" altLang="en-US" dirty="0" smtClean="0">
                <a:latin typeface="微软雅黑" panose="020B0503020204020204" pitchFamily="34" charset="-122"/>
                <a:ea typeface="微软雅黑" panose="020B0503020204020204" pitchFamily="34" charset="-122"/>
              </a:rPr>
              <a:t>使用不同的降维算法</a:t>
            </a:r>
            <a:endParaRPr lang="en-US" altLang="zh-CN" dirty="0" smtClean="0">
              <a:latin typeface="微软雅黑" panose="020B0503020204020204" pitchFamily="34" charset="-122"/>
              <a:ea typeface="微软雅黑" panose="020B0503020204020204" pitchFamily="34" charset="-122"/>
            </a:endParaRPr>
          </a:p>
          <a:p>
            <a:pPr marL="285750" indent="-285750">
              <a:lnSpc>
                <a:spcPct val="200000"/>
              </a:lnSpc>
              <a:buFont typeface="Arial" pitchFamily="34" charset="0"/>
              <a:buChar char="•"/>
            </a:pPr>
            <a:r>
              <a:rPr lang="zh-CN" altLang="en-US" dirty="0" smtClean="0">
                <a:latin typeface="微软雅黑" panose="020B0503020204020204" pitchFamily="34" charset="-122"/>
                <a:ea typeface="微软雅黑" panose="020B0503020204020204" pitchFamily="34" charset="-122"/>
              </a:rPr>
              <a:t>对</a:t>
            </a:r>
            <a:r>
              <a:rPr lang="en-US" altLang="zh-CN" dirty="0" smtClean="0">
                <a:latin typeface="微软雅黑" panose="020B0503020204020204" pitchFamily="34" charset="-122"/>
                <a:ea typeface="微软雅黑" panose="020B0503020204020204" pitchFamily="34" charset="-122"/>
              </a:rPr>
              <a:t>q=8</a:t>
            </a:r>
            <a:r>
              <a:rPr lang="zh-CN" altLang="en-US" dirty="0" smtClean="0">
                <a:latin typeface="微软雅黑" panose="020B0503020204020204" pitchFamily="34" charset="-122"/>
                <a:ea typeface="微软雅黑" panose="020B0503020204020204" pitchFamily="34" charset="-122"/>
              </a:rPr>
              <a:t>的广义</a:t>
            </a:r>
            <a:r>
              <a:rPr lang="en-US" altLang="zh-CN" dirty="0" smtClean="0">
                <a:latin typeface="微软雅黑" panose="020B0503020204020204" pitchFamily="34" charset="-122"/>
                <a:ea typeface="微软雅黑" panose="020B0503020204020204" pitchFamily="34" charset="-122"/>
              </a:rPr>
              <a:t>XY</a:t>
            </a:r>
            <a:r>
              <a:rPr lang="zh-CN" altLang="en-US" dirty="0" smtClean="0">
                <a:latin typeface="微软雅黑" panose="020B0503020204020204" pitchFamily="34" charset="-122"/>
                <a:ea typeface="微软雅黑" panose="020B0503020204020204" pitchFamily="34" charset="-122"/>
              </a:rPr>
              <a:t>模型进行实验得到</a:t>
            </a:r>
            <a:r>
              <a:rPr lang="zh-CN" altLang="en-US" dirty="0" smtClean="0">
                <a:solidFill>
                  <a:srgbClr val="FF0000"/>
                </a:solidFill>
                <a:latin typeface="微软雅黑" panose="020B0503020204020204" pitchFamily="34" charset="-122"/>
                <a:ea typeface="微软雅黑" panose="020B0503020204020204" pitchFamily="34" charset="-122"/>
              </a:rPr>
              <a:t>整体相图</a:t>
            </a:r>
            <a:endParaRPr lang="en-US" altLang="zh-CN" dirty="0" smtClean="0">
              <a:solidFill>
                <a:srgbClr val="FF0000"/>
              </a:solidFill>
              <a:latin typeface="微软雅黑" panose="020B0503020204020204" pitchFamily="34" charset="-122"/>
              <a:ea typeface="微软雅黑" panose="020B0503020204020204" pitchFamily="34" charset="-122"/>
            </a:endParaRPr>
          </a:p>
        </p:txBody>
      </p:sp>
      <p:sp>
        <p:nvSpPr>
          <p:cNvPr id="9" name="矩形 8"/>
          <p:cNvSpPr/>
          <p:nvPr/>
        </p:nvSpPr>
        <p:spPr>
          <a:xfrm>
            <a:off x="4173935" y="4240708"/>
            <a:ext cx="4142481" cy="923330"/>
          </a:xfrm>
          <a:prstGeom prst="rect">
            <a:avLst/>
          </a:prstGeom>
        </p:spPr>
        <p:txBody>
          <a:bodyPr wrap="none">
            <a:spAutoFit/>
          </a:bodyPr>
          <a:lstStyle/>
          <a:p>
            <a:pPr algn="ctr">
              <a:lnSpc>
                <a:spcPct val="150000"/>
              </a:lnSpc>
            </a:pPr>
            <a:r>
              <a:rPr lang="zh-CN" altLang="en-US" smtClean="0">
                <a:latin typeface="微软雅黑" panose="020B0503020204020204" pitchFamily="34" charset="-122"/>
                <a:ea typeface="微软雅黑" panose="020B0503020204020204" pitchFamily="34" charset="-122"/>
              </a:rPr>
              <a:t>虚线</a:t>
            </a:r>
            <a:r>
              <a:rPr lang="en-US" altLang="zh-CN" smtClean="0">
                <a:solidFill>
                  <a:srgbClr val="FD9100"/>
                </a:solidFill>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为理论相变边界</a:t>
            </a:r>
            <a:endParaRPr lang="en-US" altLang="zh-CN" smtClean="0">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实</a:t>
            </a:r>
            <a:r>
              <a:rPr lang="zh-CN" altLang="en-US" smtClean="0">
                <a:latin typeface="微软雅黑" panose="020B0503020204020204" pitchFamily="34" charset="-122"/>
                <a:ea typeface="微软雅黑" panose="020B0503020204020204" pitchFamily="34" charset="-122"/>
              </a:rPr>
              <a:t>心圆、五角星与棕色背景为实验结果</a:t>
            </a:r>
            <a:endParaRPr lang="zh-CN" altLang="en-US"/>
          </a:p>
        </p:txBody>
      </p:sp>
      <p:pic>
        <p:nvPicPr>
          <p:cNvPr id="20481" name="Picture 1" descr="C:\Users\tian\AppData\Roaming\Tencent\Users\1794670899\QQ\WinTemp\RichOle\4}QRK4{@O538REF96((Z8S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611345"/>
            <a:ext cx="5524500" cy="37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590178"/>
      </p:ext>
    </p:extLst>
  </p:cSld>
  <p:clrMapOvr>
    <a:masterClrMapping/>
  </p:clrMapOvr>
  <mc:AlternateContent xmlns:mc="http://schemas.openxmlformats.org/markup-compatibility/2006">
    <mc:Choice xmlns:p14="http://schemas.microsoft.com/office/powerpoint/2010/main" Requires="p14">
      <p:transition p14:dur="10" advTm="134"/>
    </mc:Choice>
    <mc:Fallback>
      <p:transition advTm="134"/>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smtClean="0"/>
              <a:t>3</a:t>
            </a:r>
            <a:endParaRPr lang="zh-CN" altLang="en-US" sz="2700" dirty="0"/>
          </a:p>
        </p:txBody>
      </p:sp>
      <p:sp>
        <p:nvSpPr>
          <p:cNvPr id="5" name="矩形 4"/>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究结果</a:t>
            </a:r>
            <a:endParaRPr lang="zh-CN" altLang="en-US" sz="2100" b="1" dirty="0">
              <a:solidFill>
                <a:srgbClr val="157E9F"/>
              </a:solidFill>
              <a:latin typeface="+mn-ea"/>
            </a:endParaRPr>
          </a:p>
        </p:txBody>
      </p:sp>
      <p:sp>
        <p:nvSpPr>
          <p:cNvPr id="6" name="文本框 17">
            <a:extLst>
              <a:ext uri="{FF2B5EF4-FFF2-40B4-BE49-F238E27FC236}">
                <a16:creationId xmlns:a16="http://schemas.microsoft.com/office/drawing/2014/main" xmlns="" id="{329CBC00-9F4C-4F1D-BE2B-A1229A225D35}"/>
              </a:ext>
            </a:extLst>
          </p:cNvPr>
          <p:cNvSpPr txBox="1"/>
          <p:nvPr/>
        </p:nvSpPr>
        <p:spPr>
          <a:xfrm>
            <a:off x="2270215" y="155416"/>
            <a:ext cx="6408712" cy="400110"/>
          </a:xfrm>
          <a:prstGeom prst="rect">
            <a:avLst/>
          </a:prstGeom>
          <a:solidFill>
            <a:srgbClr val="F4F4F4"/>
          </a:solid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预测二维广义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）模型相变</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点：</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q=8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GXY</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a:t>
            </a:r>
          </a:p>
        </p:txBody>
      </p:sp>
      <p:pic>
        <p:nvPicPr>
          <p:cNvPr id="7" name="图片 6"/>
          <p:cNvPicPr/>
          <p:nvPr/>
        </p:nvPicPr>
        <p:blipFill>
          <a:blip r:embed="rId2" cstate="print">
            <a:extLst>
              <a:ext uri="{28A0092B-C50C-407E-A947-70E740481C1C}">
                <a14:useLocalDpi xmlns:a14="http://schemas.microsoft.com/office/drawing/2010/main" val="0"/>
              </a:ext>
            </a:extLst>
          </a:blip>
          <a:stretch>
            <a:fillRect/>
          </a:stretch>
        </p:blipFill>
        <p:spPr>
          <a:xfrm>
            <a:off x="5652120" y="1203598"/>
            <a:ext cx="3024336" cy="2160240"/>
          </a:xfrm>
          <a:prstGeom prst="rect">
            <a:avLst/>
          </a:prstGeom>
        </p:spPr>
      </p:pic>
      <p:pic>
        <p:nvPicPr>
          <p:cNvPr id="8" name="图片 7"/>
          <p:cNvPicPr/>
          <p:nvPr/>
        </p:nvPicPr>
        <p:blipFill>
          <a:blip r:embed="rId3"/>
          <a:stretch>
            <a:fillRect/>
          </a:stretch>
        </p:blipFill>
        <p:spPr>
          <a:xfrm>
            <a:off x="951412" y="899454"/>
            <a:ext cx="3960440" cy="3116720"/>
          </a:xfrm>
          <a:prstGeom prst="rect">
            <a:avLst/>
          </a:prstGeom>
          <a:noFill/>
          <a:ln>
            <a:noFill/>
          </a:ln>
        </p:spPr>
      </p:pic>
      <p:cxnSp>
        <p:nvCxnSpPr>
          <p:cNvPr id="9" name="直接箭头连接符 8"/>
          <p:cNvCxnSpPr>
            <a:stCxn id="12" idx="2"/>
          </p:cNvCxnSpPr>
          <p:nvPr/>
        </p:nvCxnSpPr>
        <p:spPr>
          <a:xfrm flipH="1" flipV="1">
            <a:off x="4911852" y="1573511"/>
            <a:ext cx="1125439" cy="109518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0" name="椭圆 9"/>
          <p:cNvSpPr/>
          <p:nvPr/>
        </p:nvSpPr>
        <p:spPr>
          <a:xfrm>
            <a:off x="8144435" y="2636636"/>
            <a:ext cx="92738" cy="93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椭圆 10"/>
          <p:cNvSpPr/>
          <p:nvPr/>
        </p:nvSpPr>
        <p:spPr>
          <a:xfrm>
            <a:off x="7117919" y="2615576"/>
            <a:ext cx="92738" cy="93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椭圆 11"/>
          <p:cNvSpPr/>
          <p:nvPr/>
        </p:nvSpPr>
        <p:spPr>
          <a:xfrm>
            <a:off x="6037291" y="2622059"/>
            <a:ext cx="92738" cy="93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3" name="直接箭头连接符 12"/>
          <p:cNvCxnSpPr>
            <a:stCxn id="11" idx="3"/>
            <a:endCxn id="8" idx="3"/>
          </p:cNvCxnSpPr>
          <p:nvPr/>
        </p:nvCxnSpPr>
        <p:spPr>
          <a:xfrm flipH="1" flipV="1">
            <a:off x="4911852" y="2457814"/>
            <a:ext cx="2219648" cy="23737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a:stCxn id="10" idx="4"/>
          </p:cNvCxnSpPr>
          <p:nvPr/>
        </p:nvCxnSpPr>
        <p:spPr>
          <a:xfrm flipH="1">
            <a:off x="4911852" y="2729902"/>
            <a:ext cx="3278952" cy="70185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5" name="文本框 20"/>
          <p:cNvSpPr txBox="1"/>
          <p:nvPr/>
        </p:nvSpPr>
        <p:spPr>
          <a:xfrm>
            <a:off x="1983" y="4062707"/>
            <a:ext cx="5859297" cy="874407"/>
          </a:xfrm>
          <a:prstGeom prst="rect">
            <a:avLst/>
          </a:prstGeom>
          <a:noFill/>
        </p:spPr>
        <p:txBody>
          <a:bodyPr wrap="none" rtlCol="0">
            <a:spAutoFit/>
          </a:bodyPr>
          <a:lstStyle/>
          <a:p>
            <a:pPr algn="ct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包</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含拓扑限制，数值分布呈现</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峰值和均匀分布</a:t>
            </a: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去掉拓扑限制，数值分布呈现由</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峰值向</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单</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峰转换的情况</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9457" name="Picture 1" descr="C:\Users\tian\AppData\Roaming\Tencent\Users\1794670899\QQ\WinTemp\RichOle\4}QRK4{@O538REF96((Z8S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412" y="616256"/>
            <a:ext cx="5524500" cy="37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645004"/>
      </p:ext>
    </p:extLst>
  </p:cSld>
  <p:clrMapOvr>
    <a:masterClrMapping/>
  </p:clrMapOvr>
  <mc:AlternateContent xmlns:mc="http://schemas.openxmlformats.org/markup-compatibility/2006">
    <mc:Choice xmlns:p14="http://schemas.microsoft.com/office/powerpoint/2010/main" Requires="p14">
      <p:transition p14:dur="10" advTm="156"/>
    </mc:Choice>
    <mc:Fallback>
      <p:transition advTm="156"/>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xmlns="" id="{329CBC00-9F4C-4F1D-BE2B-A1229A225D35}"/>
              </a:ext>
            </a:extLst>
          </p:cNvPr>
          <p:cNvSpPr txBox="1"/>
          <p:nvPr/>
        </p:nvSpPr>
        <p:spPr>
          <a:xfrm>
            <a:off x="539552" y="123478"/>
            <a:ext cx="6408712" cy="400110"/>
          </a:xfrm>
          <a:prstGeom prst="rect">
            <a:avLst/>
          </a:prstGeom>
          <a:solidFill>
            <a:srgbClr val="F4F4F4"/>
          </a:solidFill>
        </p:spPr>
        <p:txBody>
          <a:bodyPr wrap="square" rtlCol="0">
            <a:spAutoFit/>
          </a:bodyPr>
          <a:lstStyle/>
          <a:p>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预测二维广义</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XY</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GXY</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）模型相变</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点：</a:t>
            </a:r>
            <a:r>
              <a:rPr lang="en-US" altLang="zh-CN" sz="2000" smtClean="0">
                <a:solidFill>
                  <a:schemeClr val="tx1">
                    <a:lumMod val="75000"/>
                    <a:lumOff val="25000"/>
                  </a:schemeClr>
                </a:solidFill>
                <a:latin typeface="微软雅黑" panose="020B0503020204020204" pitchFamily="34" charset="-122"/>
                <a:ea typeface="微软雅黑" panose="020B0503020204020204" pitchFamily="34" charset="-122"/>
              </a:rPr>
              <a:t>q=8 </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GXY</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模型</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a16="http://schemas.microsoft.com/office/drawing/2014/main" xmlns="" id="{CD668611-18E2-4383-BA6B-0E919C93E648}"/>
              </a:ext>
            </a:extLst>
          </p:cNvPr>
          <p:cNvSpPr>
            <a:spLocks noChangeArrowheads="1"/>
          </p:cNvSpPr>
          <p:nvPr/>
        </p:nvSpPr>
        <p:spPr bwMode="auto">
          <a:xfrm>
            <a:off x="2149809" y="36662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p:cNvPicPr/>
          <p:nvPr/>
        </p:nvPicPr>
        <p:blipFill rotWithShape="1">
          <a:blip r:embed="rId3"/>
          <a:srcRect b="51391"/>
          <a:stretch/>
        </p:blipFill>
        <p:spPr>
          <a:xfrm>
            <a:off x="503548" y="928631"/>
            <a:ext cx="3996444" cy="1498396"/>
          </a:xfrm>
          <a:prstGeom prst="rect">
            <a:avLst/>
          </a:prstGeom>
        </p:spPr>
      </p:pic>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5076056" y="1399247"/>
            <a:ext cx="3240360" cy="2468648"/>
          </a:xfrm>
          <a:prstGeom prst="rect">
            <a:avLst/>
          </a:prstGeom>
        </p:spPr>
      </p:pic>
      <p:cxnSp>
        <p:nvCxnSpPr>
          <p:cNvPr id="15" name="直接箭头连接符 14"/>
          <p:cNvCxnSpPr>
            <a:endCxn id="10" idx="3"/>
          </p:cNvCxnSpPr>
          <p:nvPr/>
        </p:nvCxnSpPr>
        <p:spPr>
          <a:xfrm flipH="1" flipV="1">
            <a:off x="4499992" y="1677829"/>
            <a:ext cx="2160240" cy="79208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连接符 20"/>
          <p:cNvCxnSpPr>
            <a:stCxn id="11" idx="0"/>
          </p:cNvCxnSpPr>
          <p:nvPr/>
        </p:nvCxnSpPr>
        <p:spPr>
          <a:xfrm>
            <a:off x="6696236" y="1399247"/>
            <a:ext cx="0" cy="2115492"/>
          </a:xfrm>
          <a:prstGeom prst="line">
            <a:avLst/>
          </a:prstGeom>
          <a:ln>
            <a:solidFill>
              <a:schemeClr val="accent1">
                <a:lumMod val="50000"/>
              </a:schemeClr>
            </a:solidFill>
            <a:prstDash val="sysDash"/>
          </a:ln>
        </p:spPr>
        <p:style>
          <a:lnRef idx="2">
            <a:schemeClr val="dk1"/>
          </a:lnRef>
          <a:fillRef idx="0">
            <a:schemeClr val="dk1"/>
          </a:fillRef>
          <a:effectRef idx="1">
            <a:schemeClr val="dk1"/>
          </a:effectRef>
          <a:fontRef idx="minor">
            <a:schemeClr val="tx1"/>
          </a:fontRef>
        </p:style>
      </p:cxnSp>
      <p:sp>
        <p:nvSpPr>
          <p:cNvPr id="23" name="椭圆 22"/>
          <p:cNvSpPr/>
          <p:nvPr/>
        </p:nvSpPr>
        <p:spPr>
          <a:xfrm>
            <a:off x="6649867" y="3464648"/>
            <a:ext cx="92738" cy="93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椭圆 23"/>
          <p:cNvSpPr/>
          <p:nvPr/>
        </p:nvSpPr>
        <p:spPr>
          <a:xfrm>
            <a:off x="6649867" y="2707416"/>
            <a:ext cx="92738" cy="93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 name="椭圆 24"/>
          <p:cNvSpPr/>
          <p:nvPr/>
        </p:nvSpPr>
        <p:spPr>
          <a:xfrm>
            <a:off x="6649867" y="1738491"/>
            <a:ext cx="92738" cy="93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3" name="图片 12"/>
          <p:cNvPicPr/>
          <p:nvPr/>
        </p:nvPicPr>
        <p:blipFill rotWithShape="1">
          <a:blip r:embed="rId3"/>
          <a:srcRect t="49055"/>
          <a:stretch/>
        </p:blipFill>
        <p:spPr>
          <a:xfrm>
            <a:off x="534616" y="2960931"/>
            <a:ext cx="3996444" cy="1570403"/>
          </a:xfrm>
          <a:prstGeom prst="rect">
            <a:avLst/>
          </a:prstGeom>
        </p:spPr>
      </p:pic>
      <p:cxnSp>
        <p:nvCxnSpPr>
          <p:cNvPr id="14" name="直接箭头连接符 13"/>
          <p:cNvCxnSpPr>
            <a:endCxn id="13" idx="3"/>
          </p:cNvCxnSpPr>
          <p:nvPr/>
        </p:nvCxnSpPr>
        <p:spPr>
          <a:xfrm flipH="1">
            <a:off x="4531060" y="2540761"/>
            <a:ext cx="2149876" cy="120537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p:cNvCxnSpPr>
            <a:stCxn id="23" idx="1"/>
            <a:endCxn id="13" idx="3"/>
          </p:cNvCxnSpPr>
          <p:nvPr/>
        </p:nvCxnSpPr>
        <p:spPr>
          <a:xfrm flipH="1">
            <a:off x="4531060" y="3478306"/>
            <a:ext cx="2132388" cy="267827"/>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直接箭头连接符 19"/>
          <p:cNvCxnSpPr>
            <a:stCxn id="25" idx="2"/>
            <a:endCxn id="13" idx="3"/>
          </p:cNvCxnSpPr>
          <p:nvPr/>
        </p:nvCxnSpPr>
        <p:spPr>
          <a:xfrm flipH="1">
            <a:off x="4531060" y="1785124"/>
            <a:ext cx="2118807" cy="196100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 name="文本框 2"/>
              <p:cNvSpPr txBox="1"/>
              <p:nvPr/>
            </p:nvSpPr>
            <p:spPr>
              <a:xfrm>
                <a:off x="1005206" y="2487805"/>
                <a:ext cx="2993127" cy="369397"/>
              </a:xfrm>
              <a:prstGeom prst="rect">
                <a:avLst/>
              </a:prstGeom>
              <a:noFill/>
            </p:spPr>
            <p:txBody>
              <a:bodyPr wrap="none" rtlCol="0">
                <a:spAutoFit/>
              </a:bodyPr>
              <a:lstStyle/>
              <a:p>
                <a14:m>
                  <m:oMath xmlns:m="http://schemas.openxmlformats.org/officeDocument/2006/math">
                    <m:r>
                      <a:rPr lang="zh-CN" altLang="en-US" i="1" smtClea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=0.5</m:t>
                    </m:r>
                    <m:r>
                      <a:rPr lang="en-US" altLang="zh-CN" b="0" i="0" smtClean="0">
                        <a:solidFill>
                          <a:schemeClr val="tx1">
                            <a:lumMod val="75000"/>
                            <a:lumOff val="25000"/>
                          </a:schemeClr>
                        </a:solidFill>
                        <a:latin typeface="Cambria Math" panose="02040503050406030204" pitchFamily="18" charset="0"/>
                        <a:ea typeface="微软雅黑" panose="020B0503020204020204" pitchFamily="34" charset="-122"/>
                      </a:rPr>
                      <m:t> </m:t>
                    </m:r>
                    <m:r>
                      <a:rPr lang="zh-CN" altLang="en-US" i="1">
                        <a:solidFill>
                          <a:schemeClr val="tx1">
                            <a:lumMod val="75000"/>
                            <a:lumOff val="25000"/>
                          </a:schemeClr>
                        </a:solidFill>
                        <a:latin typeface="Cambria Math" panose="02040503050406030204" pitchFamily="18" charset="0"/>
                        <a:ea typeface="微软雅黑" panose="020B0503020204020204" pitchFamily="34" charset="-122"/>
                      </a:rPr>
                      <m:t>时</m:t>
                    </m:r>
                  </m:oMath>
                </a14:m>
                <a:r>
                  <a:rPr lang="zh-CN" altLang="en-US"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相变点预测情况</a:t>
                </a:r>
                <a:endParaRPr lang="zh-CN" altLang="en-US"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005206" y="2487805"/>
                <a:ext cx="2993127" cy="369397"/>
              </a:xfrm>
              <a:prstGeom prst="rect">
                <a:avLst/>
              </a:prstGeom>
              <a:blipFill>
                <a:blip r:embed="rId5"/>
                <a:stretch>
                  <a:fillRect t="-8197" r="-1222" b="-24590"/>
                </a:stretch>
              </a:blipFill>
            </p:spPr>
            <p:txBody>
              <a:bodyPr/>
              <a:lstStyle/>
              <a:p>
                <a:r>
                  <a:rPr lang="zh-CN" altLang="en-US">
                    <a:noFill/>
                  </a:rPr>
                  <a:t> </a:t>
                </a:r>
              </a:p>
            </p:txBody>
          </p:sp>
        </mc:Fallback>
      </mc:AlternateContent>
      <p:sp>
        <p:nvSpPr>
          <p:cNvPr id="22" name="文本框 21"/>
          <p:cNvSpPr txBox="1"/>
          <p:nvPr/>
        </p:nvSpPr>
        <p:spPr>
          <a:xfrm>
            <a:off x="1259632" y="4594533"/>
            <a:ext cx="2492990" cy="369332"/>
          </a:xfrm>
          <a:prstGeom prst="rect">
            <a:avLst/>
          </a:prstGeom>
          <a:noFill/>
        </p:spPr>
        <p:txBody>
          <a:bodyPr wrap="none" rtlCol="0">
            <a:spAutoFit/>
          </a:bodyPr>
          <a:lstStyle/>
          <a:p>
            <a:r>
              <a:rPr lang="zh-CN" altLang="en-US">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分</a:t>
            </a:r>
            <a:r>
              <a:rPr lang="zh-CN" altLang="en-US"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类情况及放大后细节</a:t>
            </a:r>
            <a:endParaRPr lang="zh-CN" altLang="en-US"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3940264"/>
      </p:ext>
    </p:extLst>
  </p:cSld>
  <p:clrMapOvr>
    <a:masterClrMapping/>
  </p:clrMapOvr>
  <mc:AlternateContent xmlns:mc="http://schemas.openxmlformats.org/markup-compatibility/2006">
    <mc:Choice xmlns:p14="http://schemas.microsoft.com/office/powerpoint/2010/main" Requires="p14">
      <p:transition p14:dur="0" advTm="5724"/>
    </mc:Choice>
    <mc:Fallback>
      <p:transition advTm="5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smtClean="0"/>
              <a:t>3</a:t>
            </a:r>
            <a:endParaRPr lang="zh-CN" altLang="en-US" sz="2700" dirty="0"/>
          </a:p>
        </p:txBody>
      </p:sp>
      <p:sp>
        <p:nvSpPr>
          <p:cNvPr id="3" name="矩形 2"/>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a:t>
            </a:r>
            <a:r>
              <a:rPr lang="zh-CN" altLang="en-US" sz="2100" b="1" dirty="0" smtClean="0">
                <a:solidFill>
                  <a:srgbClr val="157E9F"/>
                </a:solidFill>
                <a:latin typeface="+mn-ea"/>
              </a:rPr>
              <a:t>究结果</a:t>
            </a:r>
            <a:endParaRPr lang="zh-CN" altLang="en-US" sz="2100" b="1" dirty="0">
              <a:solidFill>
                <a:srgbClr val="157E9F"/>
              </a:solidFill>
              <a:latin typeface="+mn-ea"/>
            </a:endParaRPr>
          </a:p>
        </p:txBody>
      </p:sp>
      <p:sp>
        <p:nvSpPr>
          <p:cNvPr id="4" name="文本框 17">
            <a:extLst>
              <a:ext uri="{FF2B5EF4-FFF2-40B4-BE49-F238E27FC236}">
                <a16:creationId xmlns:a16="http://schemas.microsoft.com/office/drawing/2014/main" xmlns="" id="{329CBC00-9F4C-4F1D-BE2B-A1229A225D35}"/>
              </a:ext>
            </a:extLst>
          </p:cNvPr>
          <p:cNvSpPr txBox="1"/>
          <p:nvPr/>
        </p:nvSpPr>
        <p:spPr>
          <a:xfrm>
            <a:off x="2222826" y="123478"/>
            <a:ext cx="6408712" cy="400110"/>
          </a:xfrm>
          <a:prstGeom prst="rect">
            <a:avLst/>
          </a:prstGeom>
          <a:solidFill>
            <a:srgbClr val="F4F4F4"/>
          </a:solidFill>
        </p:spPr>
        <p:txBody>
          <a:bodyPr wrap="square" rtlCol="0">
            <a:spAutoFit/>
          </a:bodyPr>
          <a:lstStyle/>
          <a:p>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预测二维广义</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XY</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GXY</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）模型相变</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点：</a:t>
            </a:r>
            <a:r>
              <a:rPr lang="en-US" altLang="zh-CN" sz="2000" smtClean="0">
                <a:solidFill>
                  <a:schemeClr val="tx1">
                    <a:lumMod val="75000"/>
                    <a:lumOff val="25000"/>
                  </a:schemeClr>
                </a:solidFill>
                <a:latin typeface="微软雅黑" panose="020B0503020204020204" pitchFamily="34" charset="-122"/>
                <a:ea typeface="微软雅黑" panose="020B0503020204020204" pitchFamily="34" charset="-122"/>
              </a:rPr>
              <a:t>q=8 </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GXY</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模型</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3092594" y="2084824"/>
            <a:ext cx="2520280" cy="1872208"/>
          </a:xfrm>
          <a:prstGeom prst="rect">
            <a:avLst/>
          </a:prstGeom>
        </p:spPr>
      </p:pic>
      <p:pic>
        <p:nvPicPr>
          <p:cNvPr id="6" name="图片 5"/>
          <p:cNvPicPr/>
          <p:nvPr/>
        </p:nvPicPr>
        <p:blipFill rotWithShape="1">
          <a:blip r:embed="rId3"/>
          <a:srcRect t="8035" r="53390" b="47430"/>
          <a:stretch/>
        </p:blipFill>
        <p:spPr bwMode="auto">
          <a:xfrm>
            <a:off x="5934681" y="1238675"/>
            <a:ext cx="2165711" cy="1440000"/>
          </a:xfrm>
          <a:prstGeom prst="rect">
            <a:avLst/>
          </a:prstGeom>
          <a:noFill/>
          <a:ln>
            <a:noFill/>
          </a:ln>
          <a:extLst>
            <a:ext uri="{53640926-AAD7-44D8-BBD7-CCE9431645EC}">
              <a14:shadowObscured xmlns:a14="http://schemas.microsoft.com/office/drawing/2010/main"/>
            </a:ext>
          </a:extLst>
        </p:spPr>
      </p:pic>
      <p:pic>
        <p:nvPicPr>
          <p:cNvPr id="7" name="图片 6"/>
          <p:cNvPicPr/>
          <p:nvPr/>
        </p:nvPicPr>
        <p:blipFill rotWithShape="1">
          <a:blip r:embed="rId3"/>
          <a:srcRect l="48969" t="8034" r="4672" b="47882"/>
          <a:stretch/>
        </p:blipFill>
        <p:spPr bwMode="auto">
          <a:xfrm>
            <a:off x="5973540" y="3444532"/>
            <a:ext cx="2126852" cy="1440000"/>
          </a:xfrm>
          <a:prstGeom prst="rect">
            <a:avLst/>
          </a:prstGeom>
          <a:noFill/>
          <a:ln>
            <a:noFill/>
          </a:ln>
          <a:extLst>
            <a:ext uri="{53640926-AAD7-44D8-BBD7-CCE9431645EC}">
              <a14:shadowObscured xmlns:a14="http://schemas.microsoft.com/office/drawing/2010/main"/>
            </a:ext>
          </a:extLst>
        </p:spPr>
      </p:pic>
      <p:pic>
        <p:nvPicPr>
          <p:cNvPr id="8" name="图片 7"/>
          <p:cNvPicPr/>
          <p:nvPr/>
        </p:nvPicPr>
        <p:blipFill rotWithShape="1">
          <a:blip r:embed="rId3"/>
          <a:srcRect t="52429" r="53390" b="5156"/>
          <a:stretch/>
        </p:blipFill>
        <p:spPr bwMode="auto">
          <a:xfrm>
            <a:off x="485266" y="3421593"/>
            <a:ext cx="2419316" cy="1440160"/>
          </a:xfrm>
          <a:prstGeom prst="rect">
            <a:avLst/>
          </a:prstGeom>
          <a:noFill/>
          <a:ln>
            <a:noFill/>
          </a:ln>
          <a:extLst>
            <a:ext uri="{53640926-AAD7-44D8-BBD7-CCE9431645EC}">
              <a14:shadowObscured xmlns:a14="http://schemas.microsoft.com/office/drawing/2010/main"/>
            </a:ext>
          </a:extLst>
        </p:spPr>
      </p:pic>
      <p:pic>
        <p:nvPicPr>
          <p:cNvPr id="9" name="图片 8"/>
          <p:cNvPicPr/>
          <p:nvPr/>
        </p:nvPicPr>
        <p:blipFill rotWithShape="1">
          <a:blip r:embed="rId3"/>
          <a:srcRect l="48014" t="53294" r="6811" b="4232"/>
          <a:stretch/>
        </p:blipFill>
        <p:spPr bwMode="auto">
          <a:xfrm>
            <a:off x="546039" y="1160031"/>
            <a:ext cx="2297770" cy="1483728"/>
          </a:xfrm>
          <a:prstGeom prst="rect">
            <a:avLst/>
          </a:prstGeom>
          <a:noFill/>
          <a:ln>
            <a:noFill/>
          </a:ln>
          <a:extLst>
            <a:ext uri="{53640926-AAD7-44D8-BBD7-CCE9431645EC}">
              <a14:shadowObscured xmlns:a14="http://schemas.microsoft.com/office/drawing/2010/main"/>
            </a:ext>
          </a:extLst>
        </p:spPr>
      </p:pic>
      <p:cxnSp>
        <p:nvCxnSpPr>
          <p:cNvPr id="10" name="直接箭头连接符 9"/>
          <p:cNvCxnSpPr>
            <a:endCxn id="9" idx="3"/>
          </p:cNvCxnSpPr>
          <p:nvPr/>
        </p:nvCxnSpPr>
        <p:spPr>
          <a:xfrm flipH="1" flipV="1">
            <a:off x="2843809" y="1901895"/>
            <a:ext cx="576063" cy="5978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直接箭头连接符 10"/>
          <p:cNvCxnSpPr>
            <a:stCxn id="16" idx="2"/>
            <a:endCxn id="8" idx="3"/>
          </p:cNvCxnSpPr>
          <p:nvPr/>
        </p:nvCxnSpPr>
        <p:spPr>
          <a:xfrm flipH="1">
            <a:off x="2904582" y="3603890"/>
            <a:ext cx="880196" cy="5377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接箭头连接符 11"/>
          <p:cNvCxnSpPr>
            <a:stCxn id="15" idx="0"/>
          </p:cNvCxnSpPr>
          <p:nvPr/>
        </p:nvCxnSpPr>
        <p:spPr>
          <a:xfrm flipV="1">
            <a:off x="5144400" y="1981435"/>
            <a:ext cx="783176" cy="4609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接箭头连接符 12"/>
          <p:cNvCxnSpPr>
            <a:stCxn id="17" idx="3"/>
            <a:endCxn id="7" idx="1"/>
          </p:cNvCxnSpPr>
          <p:nvPr/>
        </p:nvCxnSpPr>
        <p:spPr>
          <a:xfrm>
            <a:off x="4918963" y="3621875"/>
            <a:ext cx="1054577" cy="5426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椭圆 13"/>
          <p:cNvSpPr/>
          <p:nvPr/>
        </p:nvSpPr>
        <p:spPr>
          <a:xfrm>
            <a:off x="3419872" y="2355726"/>
            <a:ext cx="324036" cy="32294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矩形 14"/>
          <p:cNvSpPr/>
          <p:nvPr/>
        </p:nvSpPr>
        <p:spPr>
          <a:xfrm rot="3044111">
            <a:off x="4734657" y="2301243"/>
            <a:ext cx="223961" cy="76918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6" name="矩形 15"/>
          <p:cNvSpPr/>
          <p:nvPr/>
        </p:nvSpPr>
        <p:spPr>
          <a:xfrm rot="3044111">
            <a:off x="3910915" y="3133561"/>
            <a:ext cx="193732" cy="57606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7" name="矩形 16"/>
          <p:cNvSpPr/>
          <p:nvPr/>
        </p:nvSpPr>
        <p:spPr>
          <a:xfrm rot="2550582">
            <a:off x="4368064" y="3305850"/>
            <a:ext cx="634251" cy="20347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Rectangle 2">
            <a:extLst>
              <a:ext uri="{FF2B5EF4-FFF2-40B4-BE49-F238E27FC236}">
                <a16:creationId xmlns:a16="http://schemas.microsoft.com/office/drawing/2014/main" xmlns="" id="{E4DA666A-49EB-4887-8FA4-59090552C6BB}"/>
              </a:ext>
            </a:extLst>
          </p:cNvPr>
          <p:cNvSpPr>
            <a:spLocks noChangeArrowheads="1"/>
          </p:cNvSpPr>
          <p:nvPr/>
        </p:nvSpPr>
        <p:spPr bwMode="auto">
          <a:xfrm>
            <a:off x="1156956" y="745423"/>
            <a:ext cx="1075936" cy="45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lnSpc>
                <a:spcPct val="150000"/>
              </a:lnSpc>
            </a:pPr>
            <a:r>
              <a:rPr lang="en-US" altLang="zh-CN" i="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P-N </a:t>
            </a:r>
            <a:r>
              <a:rPr lang="zh-CN" altLang="en-US">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相变</a:t>
            </a:r>
            <a:endParaRPr lang="en-US" altLang="zh-CN">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Rectangle 2">
            <a:extLst>
              <a:ext uri="{FF2B5EF4-FFF2-40B4-BE49-F238E27FC236}">
                <a16:creationId xmlns:a16="http://schemas.microsoft.com/office/drawing/2014/main" xmlns="" id="{E4DA666A-49EB-4887-8FA4-59090552C6BB}"/>
              </a:ext>
            </a:extLst>
          </p:cNvPr>
          <p:cNvSpPr>
            <a:spLocks noChangeArrowheads="1"/>
          </p:cNvSpPr>
          <p:nvPr/>
        </p:nvSpPr>
        <p:spPr bwMode="auto">
          <a:xfrm>
            <a:off x="6485980" y="841732"/>
            <a:ext cx="1063112" cy="45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lnSpc>
                <a:spcPct val="150000"/>
              </a:lnSpc>
            </a:pPr>
            <a:r>
              <a:rPr lang="en-US" altLang="zh-CN" i="1"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P-F </a:t>
            </a:r>
            <a:r>
              <a:rPr lang="zh-CN" altLang="en-US"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相</a:t>
            </a:r>
            <a:r>
              <a:rPr lang="zh-CN" altLang="en-US">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变</a:t>
            </a:r>
            <a:endParaRPr lang="en-US" altLang="zh-CN">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0" name="Rectangle 2">
                <a:extLst>
                  <a:ext uri="{FF2B5EF4-FFF2-40B4-BE49-F238E27FC236}">
                    <a16:creationId xmlns:a16="http://schemas.microsoft.com/office/drawing/2014/main" xmlns="" id="{E4DA666A-49EB-4887-8FA4-59090552C6BB}"/>
                  </a:ext>
                </a:extLst>
              </p:cNvPr>
              <p:cNvSpPr>
                <a:spLocks noChangeArrowheads="1"/>
              </p:cNvSpPr>
              <p:nvPr/>
            </p:nvSpPr>
            <p:spPr bwMode="auto">
              <a:xfrm>
                <a:off x="1144771" y="2996467"/>
                <a:ext cx="1100301" cy="5078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lnSpc>
                    <a:spcPct val="150000"/>
                  </a:lnSpc>
                </a:pPr>
                <a:r>
                  <a:rPr lang="en-US" altLang="zh-CN" i="1"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sSub>
                      <m:sSubPr>
                        <m:ctrlPr>
                          <a:rPr lang="en-US" altLang="zh-CN" i="1" smtClean="0">
                            <a:solidFill>
                              <a:schemeClr val="tx1">
                                <a:lumMod val="75000"/>
                                <a:lumOff val="25000"/>
                              </a:schemeClr>
                            </a:solidFill>
                            <a:latin typeface="Cambria Math"/>
                            <a:ea typeface="微软雅黑" panose="020B0503020204020204" pitchFamily="34" charset="-122"/>
                          </a:rPr>
                        </m:ctrlPr>
                      </m:sSubPr>
                      <m:e>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𝐹</m:t>
                        </m:r>
                      </m:e>
                      <m:sub>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2</m:t>
                        </m:r>
                      </m:sub>
                    </m:sSub>
                  </m:oMath>
                </a14:m>
                <a:r>
                  <a:rPr lang="zh-CN" altLang="en-US"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相</a:t>
                </a:r>
                <a:r>
                  <a:rPr lang="zh-CN" altLang="en-US">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变</a:t>
                </a:r>
                <a:endParaRPr lang="en-US" altLang="zh-CN">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0" name="Rectangle 2">
                <a:extLst>
                  <a:ext uri="{FF2B5EF4-FFF2-40B4-BE49-F238E27FC236}">
                    <a16:creationId xmlns:a16="http://schemas.microsoft.com/office/drawing/2014/main" xmlns="" xmlns:a14="http://schemas.microsoft.com/office/drawing/2010/main" id="{E4DA666A-49EB-4887-8FA4-59090552C6BB}"/>
                  </a:ext>
                </a:extLst>
              </p:cNvPr>
              <p:cNvSpPr>
                <a:spLocks noRot="1" noChangeAspect="1" noMove="1" noResize="1" noEditPoints="1" noAdjustHandles="1" noChangeArrowheads="1" noChangeShapeType="1" noTextEdit="1"/>
              </p:cNvSpPr>
              <p:nvPr/>
            </p:nvSpPr>
            <p:spPr bwMode="auto">
              <a:xfrm>
                <a:off x="1144771" y="2996467"/>
                <a:ext cx="1100301" cy="507831"/>
              </a:xfrm>
              <a:prstGeom prst="rect">
                <a:avLst/>
              </a:prstGeom>
              <a:blipFill rotWithShape="1">
                <a:blip r:embed="rId4"/>
                <a:stretch>
                  <a:fillRect l="-5000" r="-4444" b="-96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Rectangle 2">
                <a:extLst>
                  <a:ext uri="{FF2B5EF4-FFF2-40B4-BE49-F238E27FC236}">
                    <a16:creationId xmlns:a16="http://schemas.microsoft.com/office/drawing/2014/main" xmlns="" id="{E4DA666A-49EB-4887-8FA4-59090552C6BB}"/>
                  </a:ext>
                </a:extLst>
              </p:cNvPr>
              <p:cNvSpPr>
                <a:spLocks noChangeArrowheads="1"/>
              </p:cNvSpPr>
              <p:nvPr/>
            </p:nvSpPr>
            <p:spPr bwMode="auto">
              <a:xfrm>
                <a:off x="6493227" y="2972727"/>
                <a:ext cx="1087477" cy="5078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lnSpc>
                    <a:spcPct val="150000"/>
                  </a:lnSpc>
                </a:pPr>
                <a:r>
                  <a:rPr lang="en-US" altLang="zh-CN" i="1"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a:t>
                </a:r>
                <a14:m>
                  <m:oMath xmlns:m="http://schemas.openxmlformats.org/officeDocument/2006/math">
                    <m:sSub>
                      <m:sSubPr>
                        <m:ctrlPr>
                          <a:rPr lang="en-US" altLang="zh-CN" i="1">
                            <a:solidFill>
                              <a:schemeClr val="tx1">
                                <a:lumMod val="75000"/>
                                <a:lumOff val="25000"/>
                              </a:schemeClr>
                            </a:solidFill>
                            <a:latin typeface="Cambria Math"/>
                            <a:ea typeface="微软雅黑" panose="020B0503020204020204" pitchFamily="34" charset="-122"/>
                          </a:rPr>
                        </m:ctrlPr>
                      </m:sSubPr>
                      <m:e>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𝐹</m:t>
                        </m:r>
                      </m:e>
                      <m:sub>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2</m:t>
                        </m:r>
                      </m:sub>
                    </m:sSub>
                  </m:oMath>
                </a14:m>
                <a:r>
                  <a:rPr lang="zh-CN" altLang="en-US"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相</a:t>
                </a:r>
                <a:r>
                  <a:rPr lang="zh-CN" altLang="en-US">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变</a:t>
                </a:r>
                <a:endParaRPr lang="en-US" altLang="zh-CN">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1" name="Rectangle 2">
                <a:extLst>
                  <a:ext uri="{FF2B5EF4-FFF2-40B4-BE49-F238E27FC236}">
                    <a16:creationId xmlns:a16="http://schemas.microsoft.com/office/drawing/2014/main" xmlns="" xmlns:a14="http://schemas.microsoft.com/office/drawing/2010/main" id="{E4DA666A-49EB-4887-8FA4-59090552C6BB}"/>
                  </a:ext>
                </a:extLst>
              </p:cNvPr>
              <p:cNvSpPr>
                <a:spLocks noRot="1" noChangeAspect="1" noMove="1" noResize="1" noEditPoints="1" noAdjustHandles="1" noChangeArrowheads="1" noChangeShapeType="1" noTextEdit="1"/>
              </p:cNvSpPr>
              <p:nvPr/>
            </p:nvSpPr>
            <p:spPr bwMode="auto">
              <a:xfrm>
                <a:off x="6493227" y="2972727"/>
                <a:ext cx="1087477" cy="507831"/>
              </a:xfrm>
              <a:prstGeom prst="rect">
                <a:avLst/>
              </a:prstGeom>
              <a:blipFill rotWithShape="1">
                <a:blip r:embed="rId5"/>
                <a:stretch>
                  <a:fillRect l="-4469" r="-3911" b="-96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2" name="文本框 1"/>
          <p:cNvSpPr txBox="1"/>
          <p:nvPr/>
        </p:nvSpPr>
        <p:spPr>
          <a:xfrm>
            <a:off x="3669694" y="1557012"/>
            <a:ext cx="1366080" cy="369332"/>
          </a:xfrm>
          <a:prstGeom prst="rect">
            <a:avLst/>
          </a:prstGeom>
          <a:noFill/>
        </p:spPr>
        <p:txBody>
          <a:bodyPr wrap="none" rtlCol="0">
            <a:spAutoFit/>
          </a:bodyPr>
          <a:lstStyle/>
          <a:p>
            <a:r>
              <a:rPr lang="en-US" altLang="zh-CN">
                <a:solidFill>
                  <a:schemeClr val="tx1">
                    <a:lumMod val="75000"/>
                    <a:lumOff val="25000"/>
                  </a:schemeClr>
                </a:solidFill>
                <a:latin typeface="微软雅黑" panose="020B0503020204020204" pitchFamily="34" charset="-122"/>
                <a:ea typeface="微软雅黑" panose="020B0503020204020204" pitchFamily="34" charset="-122"/>
              </a:rPr>
              <a:t>c</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h</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指标结果</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1899571"/>
      </p:ext>
    </p:extLst>
  </p:cSld>
  <p:clrMapOvr>
    <a:masterClrMapping/>
  </p:clrMapOvr>
  <mc:AlternateContent xmlns:mc="http://schemas.openxmlformats.org/markup-compatibility/2006">
    <mc:Choice xmlns:p14="http://schemas.microsoft.com/office/powerpoint/2010/main" Requires="p14">
      <p:transition spd="med" p14:dur="700" advTm="529">
        <p:fade/>
      </p:transition>
    </mc:Choice>
    <mc:Fallback>
      <p:transition spd="med" advTm="529">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9136" y="953453"/>
            <a:ext cx="7767955" cy="2897981"/>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sp>
        <p:nvSpPr>
          <p:cNvPr id="200" name="文本框 199"/>
          <p:cNvSpPr txBox="1"/>
          <p:nvPr/>
        </p:nvSpPr>
        <p:spPr>
          <a:xfrm>
            <a:off x="1799004" y="2059140"/>
            <a:ext cx="2196931" cy="484744"/>
          </a:xfrm>
          <a:prstGeom prst="rect">
            <a:avLst/>
          </a:prstGeom>
          <a:noFill/>
        </p:spPr>
        <p:txBody>
          <a:bodyPr wrap="square" lIns="68576" tIns="34288" rIns="68576" bIns="34288" rtlCol="0">
            <a:spAutoFit/>
          </a:bodyPr>
          <a:lstStyle/>
          <a:p>
            <a:r>
              <a:rPr lang="zh-CN" altLang="en-US" sz="2700" b="1" dirty="0" smtClean="0">
                <a:solidFill>
                  <a:schemeClr val="bg1"/>
                </a:solidFill>
                <a:latin typeface="方正清刻本悦宋简体" panose="02000000000000000000" pitchFamily="2" charset="-122"/>
                <a:ea typeface="方正清刻本悦宋简体" panose="02000000000000000000" pitchFamily="2" charset="-122"/>
              </a:rPr>
              <a:t>总结与展望</a:t>
            </a:r>
            <a:endParaRPr lang="zh-CN" altLang="en-US" sz="27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5206366" y="1499235"/>
            <a:ext cx="2525395" cy="1859280"/>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3555207352"/>
      </p:ext>
    </p:extLst>
  </p:cSld>
  <p:clrMapOvr>
    <a:masterClrMapping/>
  </p:clrMapOvr>
  <mc:AlternateContent xmlns:mc="http://schemas.openxmlformats.org/markup-compatibility/2006">
    <mc:Choice xmlns:p14="http://schemas.microsoft.com/office/powerpoint/2010/main" Requires="p14">
      <p:transition p14:dur="0" advTm="779"/>
    </mc:Choice>
    <mc:Fallback>
      <p:transition advTm="779"/>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smtClean="0"/>
              <a:t>4</a:t>
            </a:r>
            <a:endParaRPr lang="zh-CN" altLang="en-US" sz="2700" dirty="0"/>
          </a:p>
        </p:txBody>
      </p:sp>
      <p:sp>
        <p:nvSpPr>
          <p:cNvPr id="5" name="矩形 4"/>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smtClean="0">
                <a:solidFill>
                  <a:srgbClr val="157E9F"/>
                </a:solidFill>
                <a:latin typeface="+mn-ea"/>
              </a:rPr>
              <a:t>总结和展望</a:t>
            </a:r>
            <a:endParaRPr lang="zh-CN" altLang="en-US" sz="2100" b="1" dirty="0">
              <a:solidFill>
                <a:srgbClr val="157E9F"/>
              </a:solidFill>
              <a:latin typeface="+mn-ea"/>
            </a:endParaRPr>
          </a:p>
        </p:txBody>
      </p:sp>
      <p:grpSp>
        <p:nvGrpSpPr>
          <p:cNvPr id="8" name="组合 7"/>
          <p:cNvGrpSpPr/>
          <p:nvPr/>
        </p:nvGrpSpPr>
        <p:grpSpPr>
          <a:xfrm>
            <a:off x="1094065" y="822030"/>
            <a:ext cx="6073759" cy="957632"/>
            <a:chOff x="956675" y="685554"/>
            <a:chExt cx="6073759" cy="957632"/>
          </a:xfrm>
        </p:grpSpPr>
        <p:sp>
          <p:nvSpPr>
            <p:cNvPr id="10" name="任意多边形 9"/>
            <p:cNvSpPr/>
            <p:nvPr/>
          </p:nvSpPr>
          <p:spPr>
            <a:xfrm>
              <a:off x="960156" y="685554"/>
              <a:ext cx="6070278" cy="396000"/>
            </a:xfrm>
            <a:custGeom>
              <a:avLst/>
              <a:gdLst>
                <a:gd name="connsiteX0" fmla="*/ 0 w 6070278"/>
                <a:gd name="connsiteY0" fmla="*/ 54867 h 329194"/>
                <a:gd name="connsiteX1" fmla="*/ 54867 w 6070278"/>
                <a:gd name="connsiteY1" fmla="*/ 0 h 329194"/>
                <a:gd name="connsiteX2" fmla="*/ 6015411 w 6070278"/>
                <a:gd name="connsiteY2" fmla="*/ 0 h 329194"/>
                <a:gd name="connsiteX3" fmla="*/ 6070278 w 6070278"/>
                <a:gd name="connsiteY3" fmla="*/ 54867 h 329194"/>
                <a:gd name="connsiteX4" fmla="*/ 6070278 w 6070278"/>
                <a:gd name="connsiteY4" fmla="*/ 274327 h 329194"/>
                <a:gd name="connsiteX5" fmla="*/ 6015411 w 6070278"/>
                <a:gd name="connsiteY5" fmla="*/ 329194 h 329194"/>
                <a:gd name="connsiteX6" fmla="*/ 54867 w 6070278"/>
                <a:gd name="connsiteY6" fmla="*/ 329194 h 329194"/>
                <a:gd name="connsiteX7" fmla="*/ 0 w 6070278"/>
                <a:gd name="connsiteY7" fmla="*/ 274327 h 329194"/>
                <a:gd name="connsiteX8" fmla="*/ 0 w 6070278"/>
                <a:gd name="connsiteY8" fmla="*/ 54867 h 32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278" h="329194">
                  <a:moveTo>
                    <a:pt x="0" y="54867"/>
                  </a:moveTo>
                  <a:cubicBezTo>
                    <a:pt x="0" y="24565"/>
                    <a:pt x="24565" y="0"/>
                    <a:pt x="54867" y="0"/>
                  </a:cubicBezTo>
                  <a:lnTo>
                    <a:pt x="6015411" y="0"/>
                  </a:lnTo>
                  <a:cubicBezTo>
                    <a:pt x="6045713" y="0"/>
                    <a:pt x="6070278" y="24565"/>
                    <a:pt x="6070278" y="54867"/>
                  </a:cubicBezTo>
                  <a:lnTo>
                    <a:pt x="6070278" y="274327"/>
                  </a:lnTo>
                  <a:cubicBezTo>
                    <a:pt x="6070278" y="304629"/>
                    <a:pt x="6045713" y="329194"/>
                    <a:pt x="6015411" y="329194"/>
                  </a:cubicBezTo>
                  <a:lnTo>
                    <a:pt x="54867" y="329194"/>
                  </a:lnTo>
                  <a:cubicBezTo>
                    <a:pt x="24565" y="329194"/>
                    <a:pt x="0" y="304629"/>
                    <a:pt x="0" y="274327"/>
                  </a:cubicBezTo>
                  <a:lnTo>
                    <a:pt x="0" y="5486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3738" tIns="16070" rIns="223738" bIns="16070" numCol="1" spcCol="1270" anchor="ctr" anchorCtr="0">
              <a:noAutofit/>
            </a:bodyPr>
            <a:lstStyle/>
            <a:p>
              <a:pPr lvl="0" algn="l" defTabSz="622300" rtl="0">
                <a:lnSpc>
                  <a:spcPct val="90000"/>
                </a:lnSpc>
                <a:spcBef>
                  <a:spcPct val="0"/>
                </a:spcBef>
                <a:spcAft>
                  <a:spcPct val="35000"/>
                </a:spcAft>
              </a:pPr>
              <a:r>
                <a:rPr lang="en-US" altLang="zh-CN" sz="2000" b="1" kern="1200" dirty="0" smtClean="0"/>
                <a:t>1. </a:t>
              </a:r>
              <a:r>
                <a:rPr lang="zh-CN" altLang="en-US" sz="2000" b="1" kern="1200" dirty="0" smtClean="0"/>
                <a:t>寻</a:t>
              </a:r>
              <a:r>
                <a:rPr lang="zh-CN" altLang="en-US" sz="2000" b="1" kern="1200" dirty="0" smtClean="0"/>
                <a:t>找更准确</a:t>
              </a:r>
              <a:r>
                <a:rPr lang="zh-CN" altLang="en-US" sz="2000" b="1" kern="1200" dirty="0" smtClean="0"/>
                <a:t>的</a:t>
              </a:r>
              <a:r>
                <a:rPr lang="zh-CN" altLang="en-US" sz="2000" b="1" dirty="0"/>
                <a:t>定</a:t>
              </a:r>
              <a:r>
                <a:rPr lang="zh-CN" altLang="en-US" sz="2000" b="1" dirty="0" smtClean="0"/>
                <a:t>量方案</a:t>
              </a:r>
              <a:r>
                <a:rPr lang="zh-CN" altLang="en-US" sz="2000" b="1" kern="1200" dirty="0" smtClean="0"/>
                <a:t>，</a:t>
              </a:r>
              <a:r>
                <a:rPr lang="zh-CN" altLang="en-US" sz="2000" b="1" kern="1200" dirty="0" smtClean="0"/>
                <a:t>用于判断相变点位置</a:t>
              </a:r>
              <a:endParaRPr lang="zh-CN" altLang="en-US" sz="2000" kern="1200" dirty="0"/>
            </a:p>
          </p:txBody>
        </p:sp>
        <p:sp>
          <p:nvSpPr>
            <p:cNvPr id="12" name="任意多边形 11"/>
            <p:cNvSpPr/>
            <p:nvPr/>
          </p:nvSpPr>
          <p:spPr>
            <a:xfrm>
              <a:off x="956675" y="1248674"/>
              <a:ext cx="6070223" cy="394512"/>
            </a:xfrm>
            <a:custGeom>
              <a:avLst/>
              <a:gdLst>
                <a:gd name="connsiteX0" fmla="*/ 0 w 6070223"/>
                <a:gd name="connsiteY0" fmla="*/ 65753 h 394512"/>
                <a:gd name="connsiteX1" fmla="*/ 65753 w 6070223"/>
                <a:gd name="connsiteY1" fmla="*/ 0 h 394512"/>
                <a:gd name="connsiteX2" fmla="*/ 6004470 w 6070223"/>
                <a:gd name="connsiteY2" fmla="*/ 0 h 394512"/>
                <a:gd name="connsiteX3" fmla="*/ 6070223 w 6070223"/>
                <a:gd name="connsiteY3" fmla="*/ 65753 h 394512"/>
                <a:gd name="connsiteX4" fmla="*/ 6070223 w 6070223"/>
                <a:gd name="connsiteY4" fmla="*/ 328759 h 394512"/>
                <a:gd name="connsiteX5" fmla="*/ 6004470 w 6070223"/>
                <a:gd name="connsiteY5" fmla="*/ 394512 h 394512"/>
                <a:gd name="connsiteX6" fmla="*/ 65753 w 6070223"/>
                <a:gd name="connsiteY6" fmla="*/ 394512 h 394512"/>
                <a:gd name="connsiteX7" fmla="*/ 0 w 6070223"/>
                <a:gd name="connsiteY7" fmla="*/ 328759 h 394512"/>
                <a:gd name="connsiteX8" fmla="*/ 0 w 6070223"/>
                <a:gd name="connsiteY8" fmla="*/ 65753 h 39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223" h="394512">
                  <a:moveTo>
                    <a:pt x="0" y="65753"/>
                  </a:moveTo>
                  <a:cubicBezTo>
                    <a:pt x="0" y="29439"/>
                    <a:pt x="29439" y="0"/>
                    <a:pt x="65753" y="0"/>
                  </a:cubicBezTo>
                  <a:lnTo>
                    <a:pt x="6004470" y="0"/>
                  </a:lnTo>
                  <a:cubicBezTo>
                    <a:pt x="6040784" y="0"/>
                    <a:pt x="6070223" y="29439"/>
                    <a:pt x="6070223" y="65753"/>
                  </a:cubicBezTo>
                  <a:lnTo>
                    <a:pt x="6070223" y="328759"/>
                  </a:lnTo>
                  <a:cubicBezTo>
                    <a:pt x="6070223" y="365073"/>
                    <a:pt x="6040784" y="394512"/>
                    <a:pt x="6004470" y="394512"/>
                  </a:cubicBezTo>
                  <a:lnTo>
                    <a:pt x="65753" y="394512"/>
                  </a:lnTo>
                  <a:cubicBezTo>
                    <a:pt x="29439" y="394512"/>
                    <a:pt x="0" y="365073"/>
                    <a:pt x="0" y="328759"/>
                  </a:cubicBezTo>
                  <a:lnTo>
                    <a:pt x="0" y="65753"/>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6926" tIns="19258" rIns="226926" bIns="19258" numCol="1" spcCol="1270" anchor="ctr" anchorCtr="0">
              <a:noAutofit/>
            </a:bodyPr>
            <a:lstStyle/>
            <a:p>
              <a:pPr lvl="0" algn="l" defTabSz="622300" rtl="0">
                <a:lnSpc>
                  <a:spcPct val="90000"/>
                </a:lnSpc>
                <a:spcBef>
                  <a:spcPct val="0"/>
                </a:spcBef>
                <a:spcAft>
                  <a:spcPct val="35000"/>
                </a:spcAft>
              </a:pPr>
              <a:r>
                <a:rPr lang="en-US" altLang="zh-CN" sz="2000" b="1" kern="1200" dirty="0" smtClean="0"/>
                <a:t>2. </a:t>
              </a:r>
              <a:r>
                <a:rPr lang="zh-CN" sz="2000" b="1" kern="1200" dirty="0" smtClean="0"/>
                <a:t>探</a:t>
              </a:r>
              <a:r>
                <a:rPr lang="zh-CN" sz="2000" b="1" kern="1200" dirty="0" smtClean="0"/>
                <a:t>究</a:t>
              </a:r>
              <a:r>
                <a:rPr lang="zh-CN" altLang="en-US" sz="2000" b="1" kern="1200" dirty="0" smtClean="0"/>
                <a:t>特殊的拓扑相变</a:t>
              </a:r>
              <a:r>
                <a:rPr lang="zh-CN" altLang="en-US" sz="2000" b="1" kern="1200" dirty="0" smtClean="0"/>
                <a:t>：非</a:t>
              </a:r>
              <a:r>
                <a:rPr lang="zh-CN" altLang="en-US" sz="2000" b="1" kern="1200" dirty="0" smtClean="0"/>
                <a:t>整数涡</a:t>
              </a:r>
              <a:r>
                <a:rPr lang="zh-CN" altLang="en-US" sz="2000" b="1" kern="1200" dirty="0" smtClean="0"/>
                <a:t>旋约束</a:t>
              </a:r>
              <a:endParaRPr lang="zh-CN" sz="2000" kern="1200" dirty="0"/>
            </a:p>
          </p:txBody>
        </p:sp>
      </p:grpSp>
    </p:spTree>
    <p:extLst>
      <p:ext uri="{BB962C8B-B14F-4D97-AF65-F5344CB8AC3E}">
        <p14:creationId xmlns:p14="http://schemas.microsoft.com/office/powerpoint/2010/main" val="73925614"/>
      </p:ext>
    </p:extLst>
  </p:cSld>
  <p:clrMapOvr>
    <a:masterClrMapping/>
  </p:clrMapOvr>
  <mc:AlternateContent xmlns:mc="http://schemas.openxmlformats.org/markup-compatibility/2006">
    <mc:Choice xmlns:p14="http://schemas.microsoft.com/office/powerpoint/2010/main" Requires="p14">
      <p:transition p14:dur="10" advTm="304"/>
    </mc:Choice>
    <mc:Fallback>
      <p:transition advTm="304"/>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tian\Desktop\10393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1412336"/>
            <a:ext cx="1315708" cy="1934497"/>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374" y="1480225"/>
            <a:ext cx="1361151" cy="1905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AutoShape 6" descr="data:image/jpeg;base64,/9j/4AAQSkZJRgABAQEAYABgAAD/2wBDAAoHBwkHBgoJCAkLCwoMDxkQDw4ODx4WFxIZJCAmJSMgIyIoLTkwKCo2KyIjMkQyNjs9QEBAJjBGS0U+Sjk/QD3/2wBDAQsLCw8NDx0QEB09KSMpPT09PT09PT09PT09PT09PT09PT09PT09PT09PT09PT09PT09PT09PT09PT09PT09PT3/wAARCABQAF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2SiiigBO1Z2r+IdL0GLzNTvYbcHorNlj9FHJqDxP4isvDekPdXtwImbKxKBl3b0Uf16DvXgF/fXfiXV5bmQH52O1eu0fX+tUl1ZLbvZHqtx8YdJEjLaxSuB0ZlwD+vFauj/EbR9UYJJKIJD0VgTn9K8jtfCZkwzyY/CteDwjDtH7xgw7gihzhsChLe57ijrIgdGDKeQQcg0vauC0LxB/wi+mCLVjPNa7gI5403FM8YYf1H8+vcWt1De2sdxbSrLDIMq6ngil6DT6MmooopDCiij0oA+fvH+qXGv8AjeeNziG3lNtCP7qqcE/icmrVnpkNkAsY3PjqaytYjabx7cxAHH2yTOP4cMTzV27D3TEyXZt4FON4IA/OrZKOgt4pMZAq9Dx976VxsM8mnSK9lqJuY+48wMK2LjUpzYRSrIEL556H8KxaNUzr7aJJ4WinRXikUq6MOCD1FZXgvUJvDnjOfw7LKz2Nx88G48q2Mr+YBB9wD3rE0iSS7nLQa4fPBz5LOCT+GavxwXFz8S9Eugu5W2h3UfLuXfkexwM1cdNCJanrtFFFABRRRQB414k0qOP4n3johWLYZHyeGZkBJx9WqnJpdpcMA8QYqSRkZH5V2PxAsJBqceoRxME+zeWzqvGd3c+vTFcNHdSLJt5FDeg0lcc2l2tqEjigVTgqu0YwO/4VvJo8E+jxqIx+5BGfYjkfoK564tJL4OPtMsTMMExnBx9a0tN0u7/dY1O6jMDBwYsAMPRh3qHsWrD9N8NWKznzbWMhyDu9x0IIPUe1dzo2kwtq9jdruZraKZcnnG7Zj/2b9a5RTJYSsindCTlPb2rsPB0jTi7kJ4Gxf5mlF6hJaHT0UUVoZlSTUbYQrKlxCyN/EJVxj1681TbxJp6+WftcDBzyFkBIHY14m91gfu8Enrk1C+rxQg7pRlcgheTntUe89hcyPbtWlg1vw3eRWsqM0kG9VyM9crn0yRXjscyswz/9esmLxGhaTCvtVgoOcZ96abk3kZuLc7ZAf3kY7H29qpKVtUNNXNSWz8w798rqf4FYgfpVrTbSKR9u28iZTw3mHj6VlWniEWwAdcEdeOta1v4rt34WM5PXipdzSMjZhzbK0cszTc5Dv1P1rv8AwhbtDoaySDDXDmRR0+XoP0GfxryiW/KRHULlFNukiL5OceYSfu5+gJroL7x//a19Zva6eqQW8yyI8i5ZcD5gCDwCeOO1StNRSfQ9VornLHxxo09jFLdX1vDM6hniUsdp9Ogyae/jfQklVDekhuriNtq/XitLog8A1DVpEla3to1MgJDsRnHsP61nBiAc4+brjpUjmIr8gZST0z/WmlT3GK3jHlVjFu5XVTCW7o36VJBO9tOsiE5H6j0p2089/pTDHwR2/lTaBM6aKzg1O1WePv1x1B9DVnT9IVZR5hcjPGGGKwdD1Q6bdneCYmOJE/qPeu8tDHdRLNakSxn+JR0+vpXPKLWxvGa6md4zUWvha2SOP92bobxjtsbGa4uGeaFw9tKySDkYP3x6H3H616ZqNk+o2a2zRsVZ1JyOAB1P5cfjXl9xEbV5o+8EhH5HBqqadtUTOSb0Zqwaq72Jfy97ocEjqvPX3qx/aRuCubaZCcYY8j6Vm6fIBKZMA712t7/WtzRNOtNS1BLZJ7G0uZPlU3DlVfnscHn2OKqUUtTNNt2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48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1" y="1461670"/>
            <a:ext cx="1368152" cy="188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377594" y="3723878"/>
            <a:ext cx="1276247" cy="613694"/>
          </a:xfrm>
          <a:prstGeom prst="rect">
            <a:avLst/>
          </a:prstGeom>
          <a:noFill/>
        </p:spPr>
        <p:txBody>
          <a:bodyPr wrap="none" rtlCol="0">
            <a:spAutoFit/>
          </a:bodyPr>
          <a:lstStyle/>
          <a:p>
            <a:pPr algn="ctr">
              <a:lnSpc>
                <a:spcPct val="150000"/>
              </a:lnSpc>
            </a:pPr>
            <a:r>
              <a:rPr lang="en-US" altLang="zh-CN" sz="1200" b="1" dirty="0" smtClean="0">
                <a:solidFill>
                  <a:srgbClr val="0000FF"/>
                </a:solidFill>
                <a:latin typeface="微软雅黑" panose="020B0503020204020204" pitchFamily="34" charset="-122"/>
                <a:ea typeface="微软雅黑" panose="020B0503020204020204" pitchFamily="34" charset="-122"/>
              </a:rPr>
              <a:t>Tzu- </a:t>
            </a:r>
            <a:r>
              <a:rPr lang="en-US" altLang="zh-CN" sz="1200" b="1" dirty="0" err="1" smtClean="0">
                <a:solidFill>
                  <a:srgbClr val="0000FF"/>
                </a:solidFill>
                <a:latin typeface="微软雅黑" panose="020B0503020204020204" pitchFamily="34" charset="-122"/>
                <a:ea typeface="微软雅黑" panose="020B0503020204020204" pitchFamily="34" charset="-122"/>
              </a:rPr>
              <a:t>chieh</a:t>
            </a:r>
            <a:r>
              <a:rPr lang="en-US" altLang="zh-CN" sz="1200" b="1" dirty="0" smtClean="0">
                <a:solidFill>
                  <a:srgbClr val="0000FF"/>
                </a:solidFill>
                <a:latin typeface="微软雅黑" panose="020B0503020204020204" pitchFamily="34" charset="-122"/>
                <a:ea typeface="微软雅黑" panose="020B0503020204020204" pitchFamily="34" charset="-122"/>
              </a:rPr>
              <a:t> We</a:t>
            </a:r>
          </a:p>
          <a:p>
            <a:pPr algn="ctr">
              <a:lnSpc>
                <a:spcPct val="150000"/>
              </a:lnSpc>
            </a:pPr>
            <a:r>
              <a:rPr lang="zh-CN" altLang="en-US" sz="1200" b="1" dirty="0" smtClean="0">
                <a:solidFill>
                  <a:srgbClr val="0000FF"/>
                </a:solidFill>
                <a:latin typeface="微软雅黑" panose="020B0503020204020204" pitchFamily="34" charset="-122"/>
                <a:ea typeface="微软雅黑" panose="020B0503020204020204" pitchFamily="34" charset="-122"/>
              </a:rPr>
              <a:t>美国石溪大学</a:t>
            </a:r>
            <a:endParaRPr lang="zh-CN" altLang="en-US" sz="1200" b="1" dirty="0" smtClean="0">
              <a:solidFill>
                <a:srgbClr val="0000FF"/>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3292221" y="3740675"/>
            <a:ext cx="1569660" cy="613694"/>
          </a:xfrm>
          <a:prstGeom prst="rect">
            <a:avLst/>
          </a:prstGeom>
          <a:noFill/>
        </p:spPr>
        <p:txBody>
          <a:bodyPr wrap="none" rtlCol="0">
            <a:spAutoFit/>
          </a:bodyPr>
          <a:lstStyle/>
          <a:p>
            <a:pPr algn="ctr">
              <a:lnSpc>
                <a:spcPct val="150000"/>
              </a:lnSpc>
            </a:pPr>
            <a:r>
              <a:rPr lang="zh-CN" altLang="en-US" sz="1200" b="1" dirty="0">
                <a:solidFill>
                  <a:srgbClr val="0000FF"/>
                </a:solidFill>
                <a:latin typeface="微软雅黑" panose="020B0503020204020204" pitchFamily="34" charset="-122"/>
                <a:ea typeface="微软雅黑" panose="020B0503020204020204" pitchFamily="34" charset="-122"/>
              </a:rPr>
              <a:t>田华</a:t>
            </a:r>
            <a:endParaRPr lang="en-US" altLang="zh-CN" sz="1200" b="1" dirty="0" smtClean="0">
              <a:solidFill>
                <a:srgbClr val="0000FF"/>
              </a:solidFill>
              <a:latin typeface="微软雅黑" panose="020B0503020204020204" pitchFamily="34" charset="-122"/>
              <a:ea typeface="微软雅黑" panose="020B0503020204020204" pitchFamily="34" charset="-122"/>
            </a:endParaRPr>
          </a:p>
          <a:p>
            <a:pPr algn="ctr">
              <a:lnSpc>
                <a:spcPct val="150000"/>
              </a:lnSpc>
            </a:pPr>
            <a:r>
              <a:rPr lang="zh-CN" altLang="en-US" sz="1200" b="1" dirty="0" smtClean="0">
                <a:solidFill>
                  <a:srgbClr val="0000FF"/>
                </a:solidFill>
                <a:latin typeface="微软雅黑" panose="020B0503020204020204" pitchFamily="34" charset="-122"/>
                <a:ea typeface="微软雅黑" panose="020B0503020204020204" pitchFamily="34" charset="-122"/>
              </a:rPr>
              <a:t>太原理工，信计学院</a:t>
            </a:r>
            <a:endParaRPr lang="zh-CN" altLang="en-US" sz="1200" b="1" dirty="0" smtClean="0">
              <a:solidFill>
                <a:srgbClr val="0000FF"/>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5508104" y="3723878"/>
            <a:ext cx="1569660" cy="613694"/>
          </a:xfrm>
          <a:prstGeom prst="rect">
            <a:avLst/>
          </a:prstGeom>
          <a:noFill/>
        </p:spPr>
        <p:txBody>
          <a:bodyPr wrap="none" rtlCol="0">
            <a:spAutoFit/>
          </a:bodyPr>
          <a:lstStyle/>
          <a:p>
            <a:pPr algn="ctr">
              <a:lnSpc>
                <a:spcPct val="150000"/>
              </a:lnSpc>
            </a:pPr>
            <a:r>
              <a:rPr lang="zh-CN" altLang="en-US" sz="1200" b="1" dirty="0">
                <a:solidFill>
                  <a:srgbClr val="0000FF"/>
                </a:solidFill>
                <a:latin typeface="微软雅黑" panose="020B0503020204020204" pitchFamily="34" charset="-122"/>
                <a:ea typeface="微软雅黑" panose="020B0503020204020204" pitchFamily="34" charset="-122"/>
              </a:rPr>
              <a:t>王洁霖</a:t>
            </a:r>
            <a:endParaRPr lang="en-US" altLang="zh-CN" sz="1200" b="1" dirty="0" smtClean="0">
              <a:solidFill>
                <a:srgbClr val="0000FF"/>
              </a:solidFill>
              <a:latin typeface="微软雅黑" panose="020B0503020204020204" pitchFamily="34" charset="-122"/>
              <a:ea typeface="微软雅黑" panose="020B0503020204020204" pitchFamily="34" charset="-122"/>
            </a:endParaRPr>
          </a:p>
          <a:p>
            <a:pPr algn="ctr">
              <a:lnSpc>
                <a:spcPct val="150000"/>
              </a:lnSpc>
            </a:pPr>
            <a:r>
              <a:rPr lang="zh-CN" altLang="en-US" sz="1200" b="1" dirty="0" smtClean="0">
                <a:solidFill>
                  <a:srgbClr val="0000FF"/>
                </a:solidFill>
                <a:latin typeface="微软雅黑" panose="020B0503020204020204" pitchFamily="34" charset="-122"/>
                <a:ea typeface="微软雅黑" panose="020B0503020204020204" pitchFamily="34" charset="-122"/>
              </a:rPr>
              <a:t>太原理工，信计学院</a:t>
            </a:r>
            <a:endParaRPr lang="zh-CN" altLang="en-US" sz="1200" b="1" dirty="0" smtClean="0">
              <a:solidFill>
                <a:srgbClr val="0000FF"/>
              </a:solidFill>
              <a:latin typeface="微软雅黑" panose="020B0503020204020204" pitchFamily="34" charset="-122"/>
              <a:ea typeface="微软雅黑" panose="020B0503020204020204" pitchFamily="34" charset="-122"/>
            </a:endParaRPr>
          </a:p>
        </p:txBody>
      </p:sp>
      <p:sp>
        <p:nvSpPr>
          <p:cNvPr id="17" name="矩形 16"/>
          <p:cNvSpPr/>
          <p:nvPr/>
        </p:nvSpPr>
        <p:spPr>
          <a:xfrm>
            <a:off x="755576" y="3475"/>
            <a:ext cx="1630568" cy="496863"/>
          </a:xfrm>
          <a:prstGeom prst="rect">
            <a:avLst/>
          </a:prstGeom>
        </p:spPr>
        <p:txBody>
          <a:bodyPr wrap="square" lIns="68576" tIns="34288" rIns="68576" bIns="34288">
            <a:spAutoFit/>
          </a:bodyPr>
          <a:lstStyle/>
          <a:p>
            <a:pPr algn="l">
              <a:lnSpc>
                <a:spcPct val="150000"/>
              </a:lnSpc>
            </a:pPr>
            <a:r>
              <a:rPr lang="zh-CN" altLang="en-US" sz="2100" b="1" dirty="0" smtClean="0">
                <a:solidFill>
                  <a:srgbClr val="157E9F"/>
                </a:solidFill>
                <a:latin typeface="+mn-ea"/>
              </a:rPr>
              <a:t>合作者</a:t>
            </a:r>
            <a:endParaRPr lang="zh-CN" altLang="en-US" sz="2100" b="1" dirty="0">
              <a:solidFill>
                <a:srgbClr val="157E9F"/>
              </a:solidFill>
              <a:latin typeface="+mn-ea"/>
            </a:endParaRPr>
          </a:p>
        </p:txBody>
      </p:sp>
    </p:spTree>
    <p:extLst>
      <p:ext uri="{BB962C8B-B14F-4D97-AF65-F5344CB8AC3E}">
        <p14:creationId xmlns:p14="http://schemas.microsoft.com/office/powerpoint/2010/main" val="1879924793"/>
      </p:ext>
    </p:extLst>
  </p:cSld>
  <p:clrMapOvr>
    <a:masterClrMapping/>
  </p:clrMapOvr>
  <mc:AlternateContent xmlns:mc="http://schemas.openxmlformats.org/markup-compatibility/2006">
    <mc:Choice xmlns:p14="http://schemas.microsoft.com/office/powerpoint/2010/main" Requires="p14">
      <p:transition p14:dur="10" advTm="46716"/>
    </mc:Choice>
    <mc:Fallback>
      <p:transition advTm="46716"/>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403648" y="1455626"/>
            <a:ext cx="6336704" cy="22322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cs typeface="+mn-ea"/>
              <a:sym typeface="+mn-lt"/>
            </a:endParaRPr>
          </a:p>
        </p:txBody>
      </p:sp>
      <p:sp>
        <p:nvSpPr>
          <p:cNvPr id="17" name="矩形 16"/>
          <p:cNvSpPr/>
          <p:nvPr/>
        </p:nvSpPr>
        <p:spPr>
          <a:xfrm>
            <a:off x="1542669" y="1993362"/>
            <a:ext cx="6264696" cy="646331"/>
          </a:xfrm>
          <a:prstGeom prst="rect">
            <a:avLst/>
          </a:prstGeom>
        </p:spPr>
        <p:txBody>
          <a:bodyPr wrap="square">
            <a:spAutoFit/>
          </a:bodyPr>
          <a:lstStyle/>
          <a:p>
            <a:pPr fontAlgn="auto">
              <a:spcBef>
                <a:spcPts val="0"/>
              </a:spcBef>
              <a:spcAft>
                <a:spcPts val="0"/>
              </a:spcAft>
              <a:defRPr/>
            </a:pPr>
            <a:r>
              <a:rPr lang="zh-CN" altLang="en-US" sz="3600" b="1" spc="300" dirty="0">
                <a:cs typeface="+mn-ea"/>
                <a:sym typeface="+mn-lt"/>
              </a:rPr>
              <a:t>感谢各位老</a:t>
            </a:r>
            <a:r>
              <a:rPr lang="zh-CN" altLang="en-US" sz="3600" b="1" spc="300" dirty="0" smtClean="0">
                <a:cs typeface="+mn-ea"/>
                <a:sym typeface="+mn-lt"/>
              </a:rPr>
              <a:t>师和同学的指</a:t>
            </a:r>
            <a:r>
              <a:rPr lang="zh-CN" altLang="en-US" sz="3600" b="1" spc="300" dirty="0">
                <a:cs typeface="+mn-ea"/>
                <a:sym typeface="+mn-lt"/>
              </a:rPr>
              <a:t>正</a:t>
            </a:r>
          </a:p>
        </p:txBody>
      </p:sp>
      <p:sp>
        <p:nvSpPr>
          <p:cNvPr id="20" name="矩形 19"/>
          <p:cNvSpPr/>
          <p:nvPr/>
        </p:nvSpPr>
        <p:spPr>
          <a:xfrm>
            <a:off x="3983126" y="660500"/>
            <a:ext cx="1177748" cy="1196897"/>
          </a:xfrm>
          <a:prstGeom prst="rect">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7" name="组合 6"/>
          <p:cNvGrpSpPr/>
          <p:nvPr/>
        </p:nvGrpSpPr>
        <p:grpSpPr>
          <a:xfrm>
            <a:off x="3983126" y="709319"/>
            <a:ext cx="1177748" cy="1196897"/>
            <a:chOff x="3851920" y="594793"/>
            <a:chExt cx="1177748" cy="1196897"/>
          </a:xfrm>
        </p:grpSpPr>
        <p:sp>
          <p:nvSpPr>
            <p:cNvPr id="8" name="矩形 7"/>
            <p:cNvSpPr/>
            <p:nvPr/>
          </p:nvSpPr>
          <p:spPr>
            <a:xfrm>
              <a:off x="3851920" y="594793"/>
              <a:ext cx="1177748" cy="1196897"/>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912799" y="665246"/>
              <a:ext cx="1055989" cy="10559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496325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E1901C7E-1E63-42A9-B052-14314C6D7539}"/>
              </a:ext>
            </a:extLst>
          </p:cNvPr>
          <p:cNvSpPr txBox="1">
            <a:spLocks noChangeArrowheads="1"/>
          </p:cNvSpPr>
          <p:nvPr/>
        </p:nvSpPr>
        <p:spPr bwMode="auto">
          <a:xfrm>
            <a:off x="3424856" y="118492"/>
            <a:ext cx="2292934" cy="438580"/>
          </a:xfrm>
          <a:prstGeom prst="rect">
            <a:avLst/>
          </a:prstGeom>
        </p:spPr>
        <p:txBody>
          <a:bodyPr wrap="none" lIns="68579" tIns="34289" rIns="68579" bIns="34289">
            <a:spAutoFit/>
          </a:bodyPr>
          <a:lstStyle>
            <a:defPPr>
              <a:defRPr lang="zh-CN"/>
            </a:defPPr>
            <a:lvl1pPr algn="ctr">
              <a:defRPr sz="2500" b="1" kern="0">
                <a:solidFill>
                  <a:srgbClr val="005ADE"/>
                </a:solidFill>
                <a:latin typeface="Times New Roman" panose="02020603050405020304" pitchFamily="18" charset="0"/>
                <a:ea typeface="微软雅黑" pitchFamily="34" charset="-122"/>
                <a:cs typeface="Times New Roman" panose="02020603050405020304" pitchFamily="18" charset="0"/>
              </a:defRPr>
            </a:lvl1pPr>
          </a:lstStyle>
          <a:p>
            <a:pPr defTabSz="685783"/>
            <a:r>
              <a:rPr lang="zh-CN" altLang="en-US" sz="2400" dirty="0">
                <a:solidFill>
                  <a:srgbClr val="0000CC"/>
                </a:solidFill>
              </a:rPr>
              <a:t>机器学</a:t>
            </a:r>
            <a:r>
              <a:rPr lang="zh-CN" altLang="en-US" sz="2400" dirty="0" smtClean="0">
                <a:solidFill>
                  <a:srgbClr val="0000CC"/>
                </a:solidFill>
              </a:rPr>
              <a:t>习和物理</a:t>
            </a:r>
            <a:endParaRPr lang="zh-CN" altLang="en-US" sz="2400" dirty="0">
              <a:solidFill>
                <a:srgbClr val="0000CC"/>
              </a:solidFill>
            </a:endParaRPr>
          </a:p>
        </p:txBody>
      </p:sp>
      <p:sp>
        <p:nvSpPr>
          <p:cNvPr id="3" name="矩形 2"/>
          <p:cNvSpPr/>
          <p:nvPr/>
        </p:nvSpPr>
        <p:spPr>
          <a:xfrm>
            <a:off x="170936" y="699542"/>
            <a:ext cx="3897008" cy="4412746"/>
          </a:xfrm>
          <a:prstGeom prst="rect">
            <a:avLst/>
          </a:prstGeom>
        </p:spPr>
        <p:txBody>
          <a:bodyPr wrap="square">
            <a:spAutoFit/>
          </a:bodyPr>
          <a:lstStyle/>
          <a:p>
            <a:pPr marL="285750" indent="-285750">
              <a:lnSpc>
                <a:spcPct val="125000"/>
              </a:lnSpc>
              <a:spcBef>
                <a:spcPts val="1200"/>
              </a:spcBef>
              <a:buFont typeface="Arial" pitchFamily="34" charset="0"/>
              <a:buChar char="•"/>
            </a:pPr>
            <a:r>
              <a:rPr lang="zh-CN" altLang="en-US" sz="1700" dirty="0">
                <a:latin typeface="+mn-ea"/>
              </a:rPr>
              <a:t>近年来，机器学习方法和各领域快速融合和交叉发展，如语言识别</a:t>
            </a:r>
            <a:r>
              <a:rPr lang="zh-CN" altLang="en-US" sz="1700" dirty="0" smtClean="0">
                <a:latin typeface="+mn-ea"/>
              </a:rPr>
              <a:t>、自</a:t>
            </a:r>
            <a:r>
              <a:rPr lang="zh-CN" altLang="en-US" sz="1700" dirty="0">
                <a:latin typeface="+mn-ea"/>
              </a:rPr>
              <a:t>动驾驶和人机围棋对战等</a:t>
            </a:r>
            <a:r>
              <a:rPr lang="zh-CN" altLang="en-US" sz="1700" dirty="0" smtClean="0">
                <a:latin typeface="+mn-ea"/>
              </a:rPr>
              <a:t>。</a:t>
            </a:r>
            <a:endParaRPr lang="en-US" altLang="zh-CN" sz="1700" dirty="0" smtClean="0">
              <a:latin typeface="+mn-ea"/>
            </a:endParaRPr>
          </a:p>
          <a:p>
            <a:pPr marL="285750" indent="-285750">
              <a:lnSpc>
                <a:spcPct val="125000"/>
              </a:lnSpc>
              <a:spcBef>
                <a:spcPts val="1200"/>
              </a:spcBef>
              <a:buFont typeface="Arial" pitchFamily="34" charset="0"/>
              <a:buChar char="•"/>
            </a:pPr>
            <a:r>
              <a:rPr lang="zh-CN" altLang="en-US" sz="1700" dirty="0" smtClean="0">
                <a:latin typeface="+mn-ea"/>
              </a:rPr>
              <a:t>在</a:t>
            </a:r>
            <a:r>
              <a:rPr lang="zh-CN" altLang="en-US" sz="1700" dirty="0">
                <a:latin typeface="+mn-ea"/>
              </a:rPr>
              <a:t>物理学领域，机器学习已经广泛应</a:t>
            </a:r>
            <a:r>
              <a:rPr lang="zh-CN" altLang="en-US" sz="1700" dirty="0" smtClean="0">
                <a:latin typeface="+mn-ea"/>
              </a:rPr>
              <a:t>用到</a:t>
            </a:r>
            <a:r>
              <a:rPr lang="zh-CN" altLang="en-US" sz="1700" dirty="0">
                <a:latin typeface="+mn-ea"/>
              </a:rPr>
              <a:t>统计物理、粒子物理和宇宙学、量子多体物质态、材料学、经典</a:t>
            </a:r>
            <a:r>
              <a:rPr lang="zh-CN" altLang="en-US" sz="1700" dirty="0" smtClean="0">
                <a:latin typeface="+mn-ea"/>
              </a:rPr>
              <a:t>和量</a:t>
            </a:r>
            <a:r>
              <a:rPr lang="zh-CN" altLang="en-US" sz="1700" dirty="0">
                <a:latin typeface="+mn-ea"/>
              </a:rPr>
              <a:t>子硬件等方向</a:t>
            </a:r>
            <a:r>
              <a:rPr lang="zh-CN" altLang="en-US" sz="1700" dirty="0" smtClean="0">
                <a:latin typeface="+mn-ea"/>
              </a:rPr>
              <a:t>。</a:t>
            </a:r>
            <a:endParaRPr lang="en-US" altLang="zh-CN" sz="1700" dirty="0" smtClean="0">
              <a:latin typeface="+mn-ea"/>
            </a:endParaRPr>
          </a:p>
          <a:p>
            <a:pPr marL="285750" lvl="0" indent="-285750">
              <a:lnSpc>
                <a:spcPct val="125000"/>
              </a:lnSpc>
              <a:spcBef>
                <a:spcPts val="1200"/>
              </a:spcBef>
              <a:buFont typeface="Arial" pitchFamily="34" charset="0"/>
              <a:buChar char="•"/>
            </a:pPr>
            <a:r>
              <a:rPr lang="zh-CN" altLang="en-US" sz="1700" dirty="0" smtClean="0">
                <a:solidFill>
                  <a:srgbClr val="000000"/>
                </a:solidFill>
                <a:latin typeface="微软雅黑"/>
              </a:rPr>
              <a:t>机器学习在</a:t>
            </a:r>
            <a:r>
              <a:rPr lang="zh-CN" altLang="en-US" sz="1700" dirty="0">
                <a:solidFill>
                  <a:srgbClr val="000000"/>
                </a:solidFill>
                <a:latin typeface="微软雅黑"/>
              </a:rPr>
              <a:t>统计物理领域，一</a:t>
            </a:r>
            <a:r>
              <a:rPr lang="zh-CN" altLang="en-US" sz="1700" dirty="0">
                <a:solidFill>
                  <a:srgbClr val="FF0000"/>
                </a:solidFill>
                <a:latin typeface="微软雅黑"/>
              </a:rPr>
              <a:t>个重要研究方向</a:t>
            </a:r>
            <a:r>
              <a:rPr lang="zh-CN" altLang="en-US" sz="1700" dirty="0" smtClean="0">
                <a:solidFill>
                  <a:srgbClr val="FF0000"/>
                </a:solidFill>
                <a:latin typeface="微软雅黑"/>
              </a:rPr>
              <a:t>是研究相</a:t>
            </a:r>
            <a:r>
              <a:rPr lang="zh-CN" altLang="en-US" sz="1700" dirty="0">
                <a:solidFill>
                  <a:srgbClr val="FF0000"/>
                </a:solidFill>
                <a:latin typeface="微软雅黑"/>
              </a:rPr>
              <a:t>变，特别是拓扑相变（</a:t>
            </a:r>
            <a:r>
              <a:rPr lang="en-US" altLang="zh-CN" sz="1700" dirty="0">
                <a:solidFill>
                  <a:srgbClr val="FF0000"/>
                </a:solidFill>
                <a:latin typeface="微软雅黑"/>
              </a:rPr>
              <a:t>2016</a:t>
            </a:r>
            <a:r>
              <a:rPr lang="zh-CN" altLang="en-US" sz="1700" dirty="0">
                <a:solidFill>
                  <a:srgbClr val="FF0000"/>
                </a:solidFill>
                <a:latin typeface="微软雅黑"/>
              </a:rPr>
              <a:t>年的诺贝尔物理学奖</a:t>
            </a:r>
            <a:r>
              <a:rPr lang="zh-CN" altLang="en-US" sz="1700" dirty="0" smtClean="0">
                <a:solidFill>
                  <a:srgbClr val="FF0000"/>
                </a:solidFill>
                <a:latin typeface="微软雅黑"/>
              </a:rPr>
              <a:t>）</a:t>
            </a:r>
            <a:r>
              <a:rPr lang="zh-CN" altLang="en-US" sz="1700" dirty="0" smtClean="0">
                <a:solidFill>
                  <a:srgbClr val="000000"/>
                </a:solidFill>
                <a:latin typeface="微软雅黑"/>
              </a:rPr>
              <a:t>。</a:t>
            </a:r>
            <a:endParaRPr lang="en-US" altLang="zh-CN" sz="1700" dirty="0" smtClean="0">
              <a:latin typeface="+mn-ea"/>
            </a:endParaRPr>
          </a:p>
          <a:p>
            <a:pPr>
              <a:spcBef>
                <a:spcPts val="1200"/>
              </a:spcBef>
            </a:pPr>
            <a:endParaRPr lang="en-US" altLang="zh-CN" sz="1700" dirty="0" smtClean="0">
              <a:latin typeface="+mn-ea"/>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576162"/>
            <a:ext cx="2066285" cy="1779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428" y="598276"/>
            <a:ext cx="2176941" cy="180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4571323" y="2448342"/>
            <a:ext cx="1261884" cy="307777"/>
          </a:xfrm>
          <a:prstGeom prst="rect">
            <a:avLst/>
          </a:prstGeom>
          <a:noFill/>
        </p:spPr>
        <p:txBody>
          <a:bodyPr wrap="none" rtlCol="0">
            <a:spAutoFit/>
          </a:bodyPr>
          <a:lstStyle/>
          <a:p>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人机围棋大战</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7364247" y="2471302"/>
            <a:ext cx="902811" cy="307777"/>
          </a:xfrm>
          <a:prstGeom prst="rect">
            <a:avLst/>
          </a:prstGeom>
          <a:noFill/>
        </p:spPr>
        <p:txBody>
          <a:bodyPr wrap="none" rtlCol="0">
            <a:spAutoFit/>
          </a:bodyPr>
          <a:lstStyle/>
          <a:p>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自动驾驶</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圆角矩形 25"/>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1</a:t>
            </a:r>
            <a:endParaRPr lang="zh-CN" altLang="en-US" sz="2700" dirty="0"/>
          </a:p>
        </p:txBody>
      </p:sp>
      <p:sp>
        <p:nvSpPr>
          <p:cNvPr id="27" name="矩形 26"/>
          <p:cNvSpPr/>
          <p:nvPr/>
        </p:nvSpPr>
        <p:spPr>
          <a:xfrm>
            <a:off x="755576" y="3475"/>
            <a:ext cx="1630568" cy="551815"/>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研究背景</a:t>
            </a:r>
          </a:p>
        </p:txBody>
      </p:sp>
      <p:pic>
        <p:nvPicPr>
          <p:cNvPr id="2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2931790"/>
            <a:ext cx="2166826" cy="1573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矩形 28"/>
          <p:cNvSpPr/>
          <p:nvPr/>
        </p:nvSpPr>
        <p:spPr>
          <a:xfrm>
            <a:off x="6780428" y="4854850"/>
            <a:ext cx="1914625" cy="253914"/>
          </a:xfrm>
          <a:prstGeom prst="rect">
            <a:avLst/>
          </a:prstGeom>
        </p:spPr>
        <p:txBody>
          <a:bodyPr wrap="none" lIns="68579" tIns="34289" rIns="68579" bIns="34289">
            <a:spAutoFit/>
          </a:bodyPr>
          <a:lstStyle/>
          <a:p>
            <a:pPr defTabSz="685783"/>
            <a:r>
              <a:rPr lang="fr-FR" altLang="zh-CN" sz="1200" b="1" dirty="0" smtClean="0">
                <a:solidFill>
                  <a:prstClr val="black"/>
                </a:solidFill>
              </a:rPr>
              <a:t>, </a:t>
            </a:r>
            <a:r>
              <a:rPr lang="fr-FR" altLang="zh-CN" sz="1200" b="1" dirty="0">
                <a:solidFill>
                  <a:prstClr val="black"/>
                </a:solidFill>
              </a:rPr>
              <a:t>2017, Science 355, 602.</a:t>
            </a:r>
            <a:endParaRPr lang="zh-CN" altLang="en-US" sz="1200" dirty="0">
              <a:solidFill>
                <a:prstClr val="black"/>
              </a:solidFill>
            </a:endParaRPr>
          </a:p>
        </p:txBody>
      </p:sp>
      <p:sp>
        <p:nvSpPr>
          <p:cNvPr id="30" name="TextBox 29"/>
          <p:cNvSpPr txBox="1"/>
          <p:nvPr/>
        </p:nvSpPr>
        <p:spPr>
          <a:xfrm>
            <a:off x="7380312" y="4568229"/>
            <a:ext cx="902811" cy="307777"/>
          </a:xfrm>
          <a:prstGeom prst="rect">
            <a:avLst/>
          </a:prstGeom>
          <a:noFill/>
        </p:spPr>
        <p:txBody>
          <a:bodyPr wrap="none" rtlCol="0">
            <a:spAutoFit/>
          </a:bodyPr>
          <a:lstStyle/>
          <a:p>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量子多体</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1960" y="2979792"/>
            <a:ext cx="2252161" cy="1210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矩形 31"/>
          <p:cNvSpPr/>
          <p:nvPr/>
        </p:nvSpPr>
        <p:spPr>
          <a:xfrm>
            <a:off x="4172554" y="4795590"/>
            <a:ext cx="1949891" cy="253914"/>
          </a:xfrm>
          <a:prstGeom prst="rect">
            <a:avLst/>
          </a:prstGeom>
        </p:spPr>
        <p:txBody>
          <a:bodyPr wrap="none" lIns="68579" tIns="34289" rIns="68579" bIns="34289">
            <a:spAutoFit/>
          </a:bodyPr>
          <a:lstStyle/>
          <a:p>
            <a:pPr defTabSz="685783"/>
            <a:r>
              <a:rPr lang="it-IT" altLang="zh-CN" sz="1200" b="1" dirty="0" smtClean="0">
                <a:solidFill>
                  <a:prstClr val="black"/>
                </a:solidFill>
              </a:rPr>
              <a:t>2017</a:t>
            </a:r>
            <a:r>
              <a:rPr lang="it-IT" altLang="zh-CN" sz="1200" b="1" dirty="0">
                <a:solidFill>
                  <a:prstClr val="black"/>
                </a:solidFill>
              </a:rPr>
              <a:t>, Chem. </a:t>
            </a:r>
            <a:r>
              <a:rPr lang="it-IT" altLang="zh-CN" sz="1200" b="1" dirty="0">
                <a:solidFill>
                  <a:prstClr val="black"/>
                </a:solidFill>
              </a:rPr>
              <a:t>Sci. 8, 6924.</a:t>
            </a:r>
            <a:endParaRPr lang="zh-CN" altLang="en-US" sz="1200" b="1" dirty="0">
              <a:solidFill>
                <a:prstClr val="black"/>
              </a:solidFill>
            </a:endParaRPr>
          </a:p>
        </p:txBody>
      </p:sp>
      <p:sp>
        <p:nvSpPr>
          <p:cNvPr id="33" name="TextBox 32"/>
          <p:cNvSpPr txBox="1"/>
          <p:nvPr/>
        </p:nvSpPr>
        <p:spPr>
          <a:xfrm>
            <a:off x="4617330" y="4333563"/>
            <a:ext cx="1441420" cy="307777"/>
          </a:xfrm>
          <a:prstGeom prst="rect">
            <a:avLst/>
          </a:prstGeom>
          <a:noFill/>
        </p:spPr>
        <p:txBody>
          <a:bodyPr wrap="none" rtlCol="0">
            <a:spAutoFit/>
          </a:bodyPr>
          <a:lstStyle/>
          <a:p>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机器学习多体势</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7531088"/>
      </p:ext>
    </p:extLst>
  </p:cSld>
  <p:clrMapOvr>
    <a:masterClrMapping/>
  </p:clrMapOvr>
  <mc:AlternateContent xmlns:mc="http://schemas.openxmlformats.org/markup-compatibility/2006">
    <mc:Choice xmlns:p14="http://schemas.microsoft.com/office/powerpoint/2010/main" Requires="p14">
      <p:transition spd="med" p14:dur="700" advTm="9903">
        <p:fade/>
      </p:transition>
    </mc:Choice>
    <mc:Fallback>
      <p:transition spd="med" advTm="9903">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06684" y="2623454"/>
            <a:ext cx="8829812" cy="1791260"/>
          </a:xfrm>
          <a:prstGeom prst="rect">
            <a:avLst/>
          </a:prstGeom>
          <a:solidFill>
            <a:schemeClr val="accent2">
              <a:lumMod val="20000"/>
              <a:lumOff val="80000"/>
            </a:schemeClr>
          </a:solidFill>
          <a:effectLst>
            <a:outerShdw blurRad="50800" dist="38100" dir="18900000" algn="bl" rotWithShape="0">
              <a:prstClr val="black">
                <a:alpha val="40000"/>
              </a:prstClr>
            </a:outerShdw>
          </a:effectLst>
        </p:spPr>
        <p:txBody>
          <a:bodyPr wrap="square" rtlCol="0">
            <a:spAutoFit/>
          </a:bodyPr>
          <a:lstStyle/>
          <a:p>
            <a:pPr>
              <a:lnSpc>
                <a:spcPct val="130000"/>
              </a:lnSpc>
            </a:pPr>
            <a:r>
              <a:rPr lang="zh-CN" altLang="en-US" sz="1600" b="1" dirty="0" smtClean="0">
                <a:latin typeface="微软雅黑" pitchFamily="34" charset="-122"/>
                <a:ea typeface="微软雅黑" pitchFamily="34" charset="-122"/>
              </a:rPr>
              <a:t>机器学习</a:t>
            </a:r>
            <a:r>
              <a:rPr lang="zh-CN" altLang="en-US" sz="1600" dirty="0" smtClean="0">
                <a:latin typeface="微软雅黑" pitchFamily="34" charset="-122"/>
                <a:ea typeface="微软雅黑" pitchFamily="34" charset="-122"/>
              </a:rPr>
              <a:t>：通过计算，积</a:t>
            </a:r>
            <a:r>
              <a:rPr lang="zh-CN" altLang="en-US" sz="1600" dirty="0">
                <a:latin typeface="微软雅黑" pitchFamily="34" charset="-122"/>
                <a:ea typeface="微软雅黑" pitchFamily="34" charset="-122"/>
              </a:rPr>
              <a:t>累了很</a:t>
            </a:r>
            <a:r>
              <a:rPr lang="zh-CN" altLang="en-US" sz="1600" dirty="0" smtClean="0">
                <a:latin typeface="微软雅黑" pitchFamily="34" charset="-122"/>
                <a:ea typeface="微软雅黑" pitchFamily="34" charset="-122"/>
              </a:rPr>
              <a:t>多</a:t>
            </a:r>
            <a:r>
              <a:rPr lang="zh-CN" altLang="en-US" sz="1600" dirty="0" smtClean="0">
                <a:solidFill>
                  <a:srgbClr val="0000FF"/>
                </a:solidFill>
                <a:latin typeface="微软雅黑" pitchFamily="34" charset="-122"/>
                <a:ea typeface="微软雅黑" pitchFamily="34" charset="-122"/>
              </a:rPr>
              <a:t>数据</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nSpc>
                <a:spcPct val="130000"/>
              </a:lnSpc>
            </a:pPr>
            <a:r>
              <a:rPr lang="zh-CN" altLang="en-US" sz="1600" dirty="0" smtClean="0">
                <a:latin typeface="微软雅黑" pitchFamily="34" charset="-122"/>
                <a:ea typeface="微软雅黑" pitchFamily="34" charset="-122"/>
              </a:rPr>
              <a:t>                 对</a:t>
            </a:r>
            <a:r>
              <a:rPr lang="zh-CN" altLang="en-US" sz="1600" dirty="0">
                <a:latin typeface="微软雅黑" pitchFamily="34" charset="-122"/>
                <a:ea typeface="微软雅黑" pitchFamily="34" charset="-122"/>
              </a:rPr>
              <a:t>这</a:t>
            </a:r>
            <a:r>
              <a:rPr lang="zh-CN" altLang="en-US" sz="1600" dirty="0" smtClean="0">
                <a:latin typeface="微软雅黑" pitchFamily="34" charset="-122"/>
                <a:ea typeface="微软雅黑" pitchFamily="34" charset="-122"/>
              </a:rPr>
              <a:t>些数据进行“</a:t>
            </a:r>
            <a:r>
              <a:rPr lang="zh-CN" altLang="en-US" sz="1600" b="1" dirty="0">
                <a:solidFill>
                  <a:srgbClr val="FF0000"/>
                </a:solidFill>
                <a:latin typeface="微软雅黑" pitchFamily="34" charset="-122"/>
                <a:ea typeface="微软雅黑" pitchFamily="34" charset="-122"/>
              </a:rPr>
              <a:t>机器</a:t>
            </a:r>
            <a:r>
              <a:rPr lang="zh-CN" altLang="en-US" sz="1600" b="1" dirty="0" smtClean="0">
                <a:solidFill>
                  <a:srgbClr val="FF0000"/>
                </a:solidFill>
                <a:latin typeface="微软雅黑" pitchFamily="34" charset="-122"/>
                <a:ea typeface="微软雅黑" pitchFamily="34" charset="-122"/>
              </a:rPr>
              <a:t>学习</a:t>
            </a:r>
            <a:r>
              <a:rPr lang="zh-CN" altLang="en-US" sz="1600" dirty="0" smtClean="0">
                <a:latin typeface="微软雅黑" pitchFamily="34" charset="-122"/>
                <a:ea typeface="微软雅黑" pitchFamily="34" charset="-122"/>
              </a:rPr>
              <a:t>”， 训练出</a:t>
            </a:r>
            <a:r>
              <a:rPr lang="zh-CN" altLang="en-US" sz="1600" dirty="0">
                <a:solidFill>
                  <a:srgbClr val="CC0066"/>
                </a:solidFill>
                <a:latin typeface="微软雅黑" pitchFamily="34" charset="-122"/>
                <a:ea typeface="微软雅黑" pitchFamily="34" charset="-122"/>
              </a:rPr>
              <a:t>技能</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nSpc>
                <a:spcPct val="130000"/>
              </a:lnSpc>
            </a:pPr>
            <a:endParaRPr lang="en-US" altLang="zh-CN" sz="1600" dirty="0" smtClean="0">
              <a:latin typeface="微软雅黑" pitchFamily="34" charset="-122"/>
              <a:ea typeface="微软雅黑" pitchFamily="34" charset="-122"/>
            </a:endParaRPr>
          </a:p>
          <a:p>
            <a:endParaRPr lang="en-US" altLang="zh-CN" sz="1600" dirty="0" smtClean="0">
              <a:latin typeface="微软雅黑" pitchFamily="34" charset="-122"/>
              <a:ea typeface="微软雅黑" pitchFamily="34" charset="-122"/>
            </a:endParaRPr>
          </a:p>
          <a:p>
            <a:endParaRPr lang="en-US" altLang="zh-CN" sz="1600" dirty="0" smtClean="0">
              <a:solidFill>
                <a:srgbClr val="CC0066"/>
              </a:solidFill>
              <a:latin typeface="微软雅黑" pitchFamily="34" charset="-122"/>
              <a:ea typeface="微软雅黑" pitchFamily="34" charset="-122"/>
            </a:endParaRPr>
          </a:p>
          <a:p>
            <a:endParaRPr lang="en-US" altLang="zh-CN" sz="1600" dirty="0">
              <a:solidFill>
                <a:srgbClr val="CC0066"/>
              </a:solidFill>
              <a:latin typeface="微软雅黑" pitchFamily="34" charset="-122"/>
              <a:ea typeface="微软雅黑" pitchFamily="34" charset="-122"/>
            </a:endParaRPr>
          </a:p>
        </p:txBody>
      </p:sp>
      <p:sp>
        <p:nvSpPr>
          <p:cNvPr id="2" name="Rectangle 3">
            <a:extLst>
              <a:ext uri="{FF2B5EF4-FFF2-40B4-BE49-F238E27FC236}">
                <a16:creationId xmlns="" xmlns:a16="http://schemas.microsoft.com/office/drawing/2014/main" id="{E1901C7E-1E63-42A9-B052-14314C6D7539}"/>
              </a:ext>
            </a:extLst>
          </p:cNvPr>
          <p:cNvSpPr txBox="1">
            <a:spLocks noChangeArrowheads="1"/>
          </p:cNvSpPr>
          <p:nvPr/>
        </p:nvSpPr>
        <p:spPr bwMode="auto">
          <a:xfrm>
            <a:off x="3967881" y="44938"/>
            <a:ext cx="1369604" cy="438580"/>
          </a:xfrm>
          <a:prstGeom prst="rect">
            <a:avLst/>
          </a:prstGeom>
        </p:spPr>
        <p:txBody>
          <a:bodyPr wrap="none" lIns="68579" tIns="34289" rIns="68579" bIns="34289">
            <a:spAutoFit/>
          </a:bodyPr>
          <a:lstStyle>
            <a:defPPr>
              <a:defRPr lang="zh-CN"/>
            </a:defPPr>
            <a:lvl1pPr algn="ctr">
              <a:defRPr sz="2500" b="1" kern="0">
                <a:solidFill>
                  <a:srgbClr val="005ADE"/>
                </a:solidFill>
                <a:latin typeface="Times New Roman" panose="02020603050405020304" pitchFamily="18" charset="0"/>
                <a:ea typeface="微软雅黑" pitchFamily="34" charset="-122"/>
                <a:cs typeface="Times New Roman" panose="02020603050405020304" pitchFamily="18" charset="0"/>
              </a:defRPr>
            </a:lvl1pPr>
          </a:lstStyle>
          <a:p>
            <a:pPr defTabSz="685783"/>
            <a:r>
              <a:rPr lang="zh-CN" altLang="en-US" sz="2400" dirty="0">
                <a:solidFill>
                  <a:srgbClr val="0000CC"/>
                </a:solidFill>
              </a:rPr>
              <a:t>机器学</a:t>
            </a:r>
            <a:r>
              <a:rPr lang="zh-CN" altLang="en-US" sz="2400" dirty="0" smtClean="0">
                <a:solidFill>
                  <a:srgbClr val="0000CC"/>
                </a:solidFill>
              </a:rPr>
              <a:t>习</a:t>
            </a:r>
            <a:endParaRPr lang="zh-CN" altLang="en-US" sz="2400" dirty="0">
              <a:solidFill>
                <a:srgbClr val="0000CC"/>
              </a:solidFill>
            </a:endParaRPr>
          </a:p>
        </p:txBody>
      </p:sp>
      <p:sp>
        <p:nvSpPr>
          <p:cNvPr id="3" name="TextBox 2"/>
          <p:cNvSpPr txBox="1"/>
          <p:nvPr/>
        </p:nvSpPr>
        <p:spPr>
          <a:xfrm>
            <a:off x="206684" y="771550"/>
            <a:ext cx="8829812" cy="1471172"/>
          </a:xfrm>
          <a:prstGeom prst="rect">
            <a:avLst/>
          </a:prstGeom>
          <a:solidFill>
            <a:schemeClr val="accent5">
              <a:lumMod val="20000"/>
              <a:lumOff val="80000"/>
            </a:schemeClr>
          </a:solidFill>
          <a:effectLst>
            <a:outerShdw blurRad="50800" dist="38100" dir="18900000" algn="bl" rotWithShape="0">
              <a:prstClr val="black">
                <a:alpha val="40000"/>
              </a:prstClr>
            </a:outerShdw>
          </a:effectLst>
        </p:spPr>
        <p:txBody>
          <a:bodyPr wrap="square" rtlCol="0">
            <a:spAutoFit/>
          </a:bodyPr>
          <a:lstStyle/>
          <a:p>
            <a:pPr>
              <a:lnSpc>
                <a:spcPct val="130000"/>
              </a:lnSpc>
            </a:pPr>
            <a:r>
              <a:rPr lang="zh-CN" altLang="en-US" sz="1600" b="1" dirty="0" smtClean="0">
                <a:latin typeface="微软雅黑" pitchFamily="34" charset="-122"/>
                <a:ea typeface="微软雅黑" pitchFamily="34" charset="-122"/>
              </a:rPr>
              <a:t>学习</a:t>
            </a:r>
            <a:r>
              <a:rPr lang="zh-CN" altLang="en-US" sz="16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人类在成长、生活过程中积累了很</a:t>
            </a:r>
            <a:r>
              <a:rPr lang="zh-CN" altLang="en-US" sz="1600" dirty="0" smtClean="0">
                <a:latin typeface="微软雅黑" pitchFamily="34" charset="-122"/>
                <a:ea typeface="微软雅黑" pitchFamily="34" charset="-122"/>
              </a:rPr>
              <a:t>多</a:t>
            </a:r>
            <a:r>
              <a:rPr lang="zh-CN" altLang="en-US" sz="1600" dirty="0" smtClean="0">
                <a:solidFill>
                  <a:srgbClr val="0000FF"/>
                </a:solidFill>
                <a:latin typeface="微软雅黑" pitchFamily="34" charset="-122"/>
                <a:ea typeface="微软雅黑" pitchFamily="34" charset="-122"/>
              </a:rPr>
              <a:t>经验</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nSpc>
                <a:spcPct val="130000"/>
              </a:lnSpc>
            </a:pPr>
            <a:r>
              <a:rPr lang="zh-CN" altLang="en-US" sz="1600" dirty="0" smtClean="0">
                <a:latin typeface="微软雅黑" pitchFamily="34" charset="-122"/>
                <a:ea typeface="微软雅黑" pitchFamily="34" charset="-122"/>
              </a:rPr>
              <a:t>          人</a:t>
            </a:r>
            <a:r>
              <a:rPr lang="zh-CN" altLang="en-US" sz="1600" dirty="0">
                <a:latin typeface="微软雅黑" pitchFamily="34" charset="-122"/>
                <a:ea typeface="微软雅黑" pitchFamily="34" charset="-122"/>
              </a:rPr>
              <a:t>类定期地对这些经验进</a:t>
            </a:r>
            <a:r>
              <a:rPr lang="zh-CN" altLang="en-US" sz="1600" dirty="0" smtClean="0">
                <a:latin typeface="微软雅黑" pitchFamily="34" charset="-122"/>
                <a:ea typeface="微软雅黑" pitchFamily="34" charset="-122"/>
              </a:rPr>
              <a:t>行“</a:t>
            </a:r>
            <a:r>
              <a:rPr lang="zh-CN" altLang="en-US" sz="1600" b="1" dirty="0" smtClean="0">
                <a:solidFill>
                  <a:srgbClr val="FF0000"/>
                </a:solidFill>
                <a:latin typeface="微软雅黑" pitchFamily="34" charset="-122"/>
                <a:ea typeface="微软雅黑" pitchFamily="34" charset="-122"/>
              </a:rPr>
              <a:t>学习</a:t>
            </a:r>
            <a:r>
              <a:rPr lang="zh-CN" altLang="en-US" sz="1600" dirty="0" smtClean="0">
                <a:latin typeface="微软雅黑" pitchFamily="34" charset="-122"/>
                <a:ea typeface="微软雅黑" pitchFamily="34" charset="-122"/>
              </a:rPr>
              <a:t>”， 获</a:t>
            </a:r>
            <a:r>
              <a:rPr lang="zh-CN" altLang="en-US" sz="1600" dirty="0">
                <a:latin typeface="微软雅黑" pitchFamily="34" charset="-122"/>
                <a:ea typeface="微软雅黑" pitchFamily="34" charset="-122"/>
              </a:rPr>
              <a:t>得了生活</a:t>
            </a:r>
            <a:r>
              <a:rPr lang="zh-CN" altLang="en-US" sz="1600" dirty="0" smtClean="0">
                <a:latin typeface="微软雅黑" pitchFamily="34" charset="-122"/>
                <a:ea typeface="微软雅黑" pitchFamily="34" charset="-122"/>
              </a:rPr>
              <a:t>的</a:t>
            </a:r>
            <a:r>
              <a:rPr lang="zh-CN" altLang="en-US" sz="1600" dirty="0" smtClean="0">
                <a:solidFill>
                  <a:srgbClr val="CC0066"/>
                </a:solidFill>
                <a:latin typeface="微软雅黑" pitchFamily="34" charset="-122"/>
                <a:ea typeface="微软雅黑" pitchFamily="34" charset="-122"/>
              </a:rPr>
              <a:t>技能</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endParaRPr lang="en-US" altLang="zh-CN" sz="1600" dirty="0" smtClean="0">
              <a:latin typeface="微软雅黑" pitchFamily="34" charset="-122"/>
              <a:ea typeface="微软雅黑" pitchFamily="34" charset="-122"/>
            </a:endParaRPr>
          </a:p>
          <a:p>
            <a:endParaRPr lang="en-US" altLang="zh-CN" sz="1600" dirty="0" smtClean="0">
              <a:solidFill>
                <a:srgbClr val="CC0066"/>
              </a:solidFill>
              <a:latin typeface="微软雅黑" pitchFamily="34" charset="-122"/>
              <a:ea typeface="微软雅黑" pitchFamily="34" charset="-122"/>
            </a:endParaRPr>
          </a:p>
          <a:p>
            <a:endParaRPr lang="en-US" altLang="zh-CN" sz="1600" dirty="0">
              <a:solidFill>
                <a:srgbClr val="CC0066"/>
              </a:solidFill>
              <a:latin typeface="微软雅黑" pitchFamily="34" charset="-122"/>
              <a:ea typeface="微软雅黑" pitchFamily="34" charset="-122"/>
            </a:endParaRPr>
          </a:p>
        </p:txBody>
      </p:sp>
      <p:grpSp>
        <p:nvGrpSpPr>
          <p:cNvPr id="10" name="组合 9"/>
          <p:cNvGrpSpPr/>
          <p:nvPr/>
        </p:nvGrpSpPr>
        <p:grpSpPr>
          <a:xfrm>
            <a:off x="2689591" y="1635646"/>
            <a:ext cx="3754617" cy="393248"/>
            <a:chOff x="1988482" y="4113571"/>
            <a:chExt cx="3754617" cy="393248"/>
          </a:xfrm>
        </p:grpSpPr>
        <p:cxnSp>
          <p:nvCxnSpPr>
            <p:cNvPr id="6" name="直接箭头连接符 5"/>
            <p:cNvCxnSpPr/>
            <p:nvPr/>
          </p:nvCxnSpPr>
          <p:spPr>
            <a:xfrm>
              <a:off x="2670314" y="4308346"/>
              <a:ext cx="60260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988482" y="4125561"/>
              <a:ext cx="595035" cy="381258"/>
            </a:xfrm>
            <a:prstGeom prst="rect">
              <a:avLst/>
            </a:prstGeom>
          </p:spPr>
          <p:txBody>
            <a:bodyPr wrap="none">
              <a:spAutoFit/>
            </a:bodyPr>
            <a:lstStyle/>
            <a:p>
              <a:pPr lvl="0">
                <a:lnSpc>
                  <a:spcPct val="130000"/>
                </a:lnSpc>
              </a:pPr>
              <a:r>
                <a:rPr lang="zh-CN" altLang="en-US" sz="1600" dirty="0">
                  <a:solidFill>
                    <a:srgbClr val="0000FF"/>
                  </a:solidFill>
                  <a:latin typeface="微软雅黑" pitchFamily="34" charset="-122"/>
                  <a:ea typeface="微软雅黑" pitchFamily="34" charset="-122"/>
                </a:rPr>
                <a:t>经验</a:t>
              </a:r>
              <a:endParaRPr lang="en-US" altLang="zh-CN" sz="1600" dirty="0">
                <a:solidFill>
                  <a:srgbClr val="0000FF"/>
                </a:solidFill>
                <a:latin typeface="微软雅黑" pitchFamily="34" charset="-122"/>
                <a:ea typeface="微软雅黑" pitchFamily="34" charset="-122"/>
              </a:endParaRPr>
            </a:p>
          </p:txBody>
        </p:sp>
        <p:sp>
          <p:nvSpPr>
            <p:cNvPr id="8" name="TextBox 7"/>
            <p:cNvSpPr txBox="1"/>
            <p:nvPr/>
          </p:nvSpPr>
          <p:spPr>
            <a:xfrm>
              <a:off x="3402859" y="4117717"/>
              <a:ext cx="899605" cy="381258"/>
            </a:xfrm>
            <a:prstGeom prst="rect">
              <a:avLst/>
            </a:prstGeom>
            <a:solidFill>
              <a:schemeClr val="accent4">
                <a:lumMod val="20000"/>
                <a:lumOff val="80000"/>
              </a:schemeClr>
            </a:solidFill>
            <a:ln w="15875">
              <a:solidFill>
                <a:schemeClr val="tx1"/>
              </a:solidFill>
            </a:ln>
            <a:effectLst>
              <a:glow rad="63500">
                <a:schemeClr val="accent1">
                  <a:satMod val="175000"/>
                  <a:alpha val="40000"/>
                </a:schemeClr>
              </a:glow>
            </a:effectLst>
          </p:spPr>
          <p:txBody>
            <a:bodyPr wrap="none">
              <a:spAutoFit/>
            </a:bodyPr>
            <a:lstStyle>
              <a:defPPr>
                <a:defRPr lang="zh-CN"/>
              </a:defPPr>
              <a:lvl1pPr lvl="0">
                <a:lnSpc>
                  <a:spcPct val="130000"/>
                </a:lnSpc>
                <a:defRPr sz="1600">
                  <a:solidFill>
                    <a:srgbClr val="CC0066"/>
                  </a:solidFill>
                  <a:latin typeface="微软雅黑" pitchFamily="34" charset="-122"/>
                  <a:ea typeface="微软雅黑" pitchFamily="34" charset="-122"/>
                </a:defRPr>
              </a:lvl1pPr>
            </a:lstStyle>
            <a:p>
              <a:r>
                <a:rPr lang="zh-CN" altLang="en-US" b="1" dirty="0" smtClean="0">
                  <a:solidFill>
                    <a:srgbClr val="FF0000"/>
                  </a:solidFill>
                </a:rPr>
                <a:t>学     习</a:t>
              </a:r>
              <a:endParaRPr lang="zh-CN" altLang="en-US" b="1" dirty="0">
                <a:solidFill>
                  <a:srgbClr val="FF0000"/>
                </a:solidFill>
              </a:endParaRPr>
            </a:p>
          </p:txBody>
        </p:sp>
        <p:sp>
          <p:nvSpPr>
            <p:cNvPr id="11" name="矩形 10"/>
            <p:cNvSpPr/>
            <p:nvPr/>
          </p:nvSpPr>
          <p:spPr>
            <a:xfrm>
              <a:off x="5148064" y="4113571"/>
              <a:ext cx="595035" cy="381258"/>
            </a:xfrm>
            <a:prstGeom prst="rect">
              <a:avLst/>
            </a:prstGeom>
          </p:spPr>
          <p:txBody>
            <a:bodyPr wrap="none">
              <a:spAutoFit/>
            </a:bodyPr>
            <a:lstStyle/>
            <a:p>
              <a:pPr lvl="0">
                <a:lnSpc>
                  <a:spcPct val="130000"/>
                </a:lnSpc>
              </a:pPr>
              <a:r>
                <a:rPr lang="zh-CN" altLang="en-US" sz="1600" dirty="0">
                  <a:solidFill>
                    <a:srgbClr val="CC0066"/>
                  </a:solidFill>
                  <a:latin typeface="微软雅黑" pitchFamily="34" charset="-122"/>
                  <a:ea typeface="微软雅黑" pitchFamily="34" charset="-122"/>
                </a:rPr>
                <a:t>技能</a:t>
              </a:r>
              <a:endParaRPr lang="en-US" altLang="zh-CN" sz="1600" dirty="0">
                <a:solidFill>
                  <a:srgbClr val="CC0066"/>
                </a:solidFill>
                <a:latin typeface="微软雅黑" pitchFamily="34" charset="-122"/>
                <a:ea typeface="微软雅黑" pitchFamily="34" charset="-122"/>
              </a:endParaRPr>
            </a:p>
          </p:txBody>
        </p:sp>
        <p:cxnSp>
          <p:nvCxnSpPr>
            <p:cNvPr id="12" name="直接箭头连接符 11"/>
            <p:cNvCxnSpPr/>
            <p:nvPr/>
          </p:nvCxnSpPr>
          <p:spPr>
            <a:xfrm>
              <a:off x="4415645" y="4308346"/>
              <a:ext cx="60260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6533520" y="3456384"/>
            <a:ext cx="1082348" cy="372410"/>
          </a:xfrm>
          <a:prstGeom prst="rect">
            <a:avLst/>
          </a:prstGeom>
        </p:spPr>
        <p:txBody>
          <a:bodyPr wrap="none">
            <a:spAutoFit/>
          </a:bodyPr>
          <a:lstStyle/>
          <a:p>
            <a:pPr lvl="0">
              <a:lnSpc>
                <a:spcPct val="130000"/>
              </a:lnSpc>
            </a:pPr>
            <a:r>
              <a:rPr lang="zh-CN" altLang="en-US" sz="1400" b="1" dirty="0" smtClean="0">
                <a:latin typeface="微软雅黑" pitchFamily="34" charset="-122"/>
                <a:ea typeface="微软雅黑" pitchFamily="34" charset="-122"/>
              </a:rPr>
              <a:t>分类、回归</a:t>
            </a:r>
            <a:endParaRPr lang="en-US" altLang="zh-CN" sz="1400" b="1" dirty="0">
              <a:latin typeface="微软雅黑" pitchFamily="34" charset="-122"/>
              <a:ea typeface="微软雅黑" pitchFamily="34" charset="-122"/>
            </a:endParaRPr>
          </a:p>
        </p:txBody>
      </p:sp>
      <p:sp>
        <p:nvSpPr>
          <p:cNvPr id="21" name="圆角矩形 20"/>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1</a:t>
            </a:r>
            <a:endParaRPr lang="zh-CN" altLang="en-US" sz="2700" dirty="0"/>
          </a:p>
        </p:txBody>
      </p:sp>
      <p:sp>
        <p:nvSpPr>
          <p:cNvPr id="22" name="矩形 21"/>
          <p:cNvSpPr/>
          <p:nvPr/>
        </p:nvSpPr>
        <p:spPr>
          <a:xfrm>
            <a:off x="755576" y="3475"/>
            <a:ext cx="1630568" cy="551815"/>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研究背景</a:t>
            </a:r>
          </a:p>
        </p:txBody>
      </p:sp>
      <p:sp>
        <p:nvSpPr>
          <p:cNvPr id="9" name="左大括号 8"/>
          <p:cNvSpPr/>
          <p:nvPr/>
        </p:nvSpPr>
        <p:spPr>
          <a:xfrm>
            <a:off x="6388009" y="3622895"/>
            <a:ext cx="144000" cy="6325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9" name="组合 28"/>
          <p:cNvGrpSpPr/>
          <p:nvPr/>
        </p:nvGrpSpPr>
        <p:grpSpPr>
          <a:xfrm>
            <a:off x="2583793" y="3723878"/>
            <a:ext cx="3809716" cy="412421"/>
            <a:chOff x="2583793" y="3723878"/>
            <a:chExt cx="3809716" cy="412421"/>
          </a:xfrm>
        </p:grpSpPr>
        <p:cxnSp>
          <p:nvCxnSpPr>
            <p:cNvPr id="16" name="直接箭头连接符 15"/>
            <p:cNvCxnSpPr/>
            <p:nvPr/>
          </p:nvCxnSpPr>
          <p:spPr>
            <a:xfrm>
              <a:off x="3265625" y="3914507"/>
              <a:ext cx="60260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583793" y="3731722"/>
              <a:ext cx="595035" cy="381258"/>
            </a:xfrm>
            <a:prstGeom prst="rect">
              <a:avLst/>
            </a:prstGeom>
          </p:spPr>
          <p:txBody>
            <a:bodyPr wrap="none">
              <a:spAutoFit/>
            </a:bodyPr>
            <a:lstStyle/>
            <a:p>
              <a:pPr lvl="0">
                <a:lnSpc>
                  <a:spcPct val="130000"/>
                </a:lnSpc>
              </a:pPr>
              <a:r>
                <a:rPr lang="zh-CN" altLang="en-US" sz="1600" dirty="0" smtClean="0">
                  <a:solidFill>
                    <a:srgbClr val="0000FF"/>
                  </a:solidFill>
                  <a:latin typeface="微软雅黑" pitchFamily="34" charset="-122"/>
                  <a:ea typeface="微软雅黑" pitchFamily="34" charset="-122"/>
                </a:rPr>
                <a:t>数据</a:t>
              </a:r>
              <a:endParaRPr lang="en-US" altLang="zh-CN" sz="1600" dirty="0">
                <a:solidFill>
                  <a:srgbClr val="0000FF"/>
                </a:solidFill>
                <a:latin typeface="微软雅黑" pitchFamily="34" charset="-122"/>
                <a:ea typeface="微软雅黑" pitchFamily="34" charset="-122"/>
              </a:endParaRPr>
            </a:p>
          </p:txBody>
        </p:sp>
        <p:sp>
          <p:nvSpPr>
            <p:cNvPr id="18" name="TextBox 17"/>
            <p:cNvSpPr txBox="1"/>
            <p:nvPr/>
          </p:nvSpPr>
          <p:spPr>
            <a:xfrm>
              <a:off x="3998170" y="3723878"/>
              <a:ext cx="1005403" cy="412421"/>
            </a:xfrm>
            <a:prstGeom prst="rect">
              <a:avLst/>
            </a:prstGeom>
            <a:solidFill>
              <a:schemeClr val="accent4">
                <a:lumMod val="20000"/>
                <a:lumOff val="80000"/>
              </a:schemeClr>
            </a:solidFill>
            <a:ln w="15875">
              <a:solidFill>
                <a:schemeClr val="tx1"/>
              </a:solidFill>
            </a:ln>
            <a:effectLst>
              <a:glow rad="63500">
                <a:schemeClr val="accent1">
                  <a:satMod val="175000"/>
                  <a:alpha val="40000"/>
                </a:schemeClr>
              </a:glow>
            </a:effectLst>
          </p:spPr>
          <p:txBody>
            <a:bodyPr wrap="none">
              <a:spAutoFit/>
            </a:bodyPr>
            <a:lstStyle>
              <a:defPPr>
                <a:defRPr lang="zh-CN"/>
              </a:defPPr>
              <a:lvl1pPr lvl="0">
                <a:lnSpc>
                  <a:spcPct val="130000"/>
                </a:lnSpc>
                <a:defRPr sz="1600">
                  <a:solidFill>
                    <a:srgbClr val="CC0066"/>
                  </a:solidFill>
                  <a:latin typeface="微软雅黑" pitchFamily="34" charset="-122"/>
                  <a:ea typeface="微软雅黑" pitchFamily="34" charset="-122"/>
                </a:defRPr>
              </a:lvl1pPr>
            </a:lstStyle>
            <a:p>
              <a:r>
                <a:rPr lang="zh-CN" altLang="en-US" b="1" dirty="0" smtClean="0">
                  <a:solidFill>
                    <a:srgbClr val="FF0000"/>
                  </a:solidFill>
                </a:rPr>
                <a:t>机器学习</a:t>
              </a:r>
              <a:endParaRPr lang="zh-CN" altLang="en-US" b="1" dirty="0">
                <a:solidFill>
                  <a:srgbClr val="FF0000"/>
                </a:solidFill>
              </a:endParaRPr>
            </a:p>
          </p:txBody>
        </p:sp>
        <p:cxnSp>
          <p:nvCxnSpPr>
            <p:cNvPr id="20" name="直接箭头连接符 19"/>
            <p:cNvCxnSpPr/>
            <p:nvPr/>
          </p:nvCxnSpPr>
          <p:spPr>
            <a:xfrm>
              <a:off x="5140767" y="3914507"/>
              <a:ext cx="60260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798474" y="3739459"/>
              <a:ext cx="595035" cy="381258"/>
            </a:xfrm>
            <a:prstGeom prst="rect">
              <a:avLst/>
            </a:prstGeom>
          </p:spPr>
          <p:txBody>
            <a:bodyPr wrap="none">
              <a:spAutoFit/>
            </a:bodyPr>
            <a:lstStyle/>
            <a:p>
              <a:pPr lvl="0">
                <a:lnSpc>
                  <a:spcPct val="130000"/>
                </a:lnSpc>
              </a:pPr>
              <a:r>
                <a:rPr lang="zh-CN" altLang="en-US" sz="1600" dirty="0">
                  <a:solidFill>
                    <a:srgbClr val="CC0066"/>
                  </a:solidFill>
                  <a:latin typeface="微软雅黑" pitchFamily="34" charset="-122"/>
                  <a:ea typeface="微软雅黑" pitchFamily="34" charset="-122"/>
                </a:rPr>
                <a:t>技能</a:t>
              </a:r>
              <a:endParaRPr lang="en-US" altLang="zh-CN" sz="1600" dirty="0">
                <a:solidFill>
                  <a:srgbClr val="CC0066"/>
                </a:solidFill>
                <a:latin typeface="微软雅黑" pitchFamily="34" charset="-122"/>
                <a:ea typeface="微软雅黑" pitchFamily="34" charset="-122"/>
              </a:endParaRPr>
            </a:p>
          </p:txBody>
        </p:sp>
      </p:grpSp>
      <p:sp>
        <p:nvSpPr>
          <p:cNvPr id="26" name="矩形 25"/>
          <p:cNvSpPr/>
          <p:nvPr/>
        </p:nvSpPr>
        <p:spPr>
          <a:xfrm>
            <a:off x="6588224" y="3999540"/>
            <a:ext cx="1441420" cy="372410"/>
          </a:xfrm>
          <a:prstGeom prst="rect">
            <a:avLst/>
          </a:prstGeom>
        </p:spPr>
        <p:txBody>
          <a:bodyPr wrap="none">
            <a:spAutoFit/>
          </a:bodyPr>
          <a:lstStyle/>
          <a:p>
            <a:pPr lvl="0">
              <a:lnSpc>
                <a:spcPct val="130000"/>
              </a:lnSpc>
            </a:pPr>
            <a:r>
              <a:rPr lang="zh-CN" altLang="en-US" sz="1400" b="1" dirty="0" smtClean="0">
                <a:solidFill>
                  <a:srgbClr val="FF0000"/>
                </a:solidFill>
                <a:latin typeface="微软雅黑" pitchFamily="34" charset="-122"/>
                <a:ea typeface="微软雅黑" pitchFamily="34" charset="-122"/>
              </a:rPr>
              <a:t>聚类、数据降维</a:t>
            </a:r>
            <a:endParaRPr lang="en-US" altLang="zh-CN" sz="1400" b="1" dirty="0">
              <a:solidFill>
                <a:srgbClr val="FF0000"/>
              </a:solidFill>
              <a:latin typeface="微软雅黑" pitchFamily="34" charset="-122"/>
              <a:ea typeface="微软雅黑" pitchFamily="34" charset="-122"/>
            </a:endParaRPr>
          </a:p>
        </p:txBody>
      </p:sp>
      <p:sp>
        <p:nvSpPr>
          <p:cNvPr id="13" name="TextBox 12"/>
          <p:cNvSpPr txBox="1"/>
          <p:nvPr/>
        </p:nvSpPr>
        <p:spPr>
          <a:xfrm>
            <a:off x="8029644" y="3507854"/>
            <a:ext cx="723275" cy="307777"/>
          </a:xfrm>
          <a:prstGeom prst="rect">
            <a:avLst/>
          </a:prstGeom>
          <a:noFill/>
        </p:spPr>
        <p:txBody>
          <a:bodyPr wrap="none" rtlCol="0">
            <a:spAutoFit/>
          </a:bodyPr>
          <a:lstStyle/>
          <a:p>
            <a:r>
              <a:rPr lang="zh-CN" altLang="en-US" sz="1400" b="1" dirty="0" smtClean="0">
                <a:solidFill>
                  <a:srgbClr val="FFC000"/>
                </a:solidFill>
                <a:latin typeface="微软雅黑" panose="020B0503020204020204" pitchFamily="34" charset="-122"/>
                <a:ea typeface="微软雅黑" panose="020B0503020204020204" pitchFamily="34" charset="-122"/>
              </a:rPr>
              <a:t>有标签</a:t>
            </a:r>
            <a:endParaRPr lang="zh-CN" altLang="en-US" sz="1400" b="1" dirty="0" smtClean="0">
              <a:solidFill>
                <a:srgbClr val="FFC000"/>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8102133" y="4043481"/>
            <a:ext cx="723275" cy="307777"/>
          </a:xfrm>
          <a:prstGeom prst="rect">
            <a:avLst/>
          </a:prstGeom>
          <a:noFill/>
        </p:spPr>
        <p:txBody>
          <a:bodyPr wrap="none" rtlCol="0">
            <a:spAutoFit/>
          </a:bodyPr>
          <a:lstStyle/>
          <a:p>
            <a:r>
              <a:rPr lang="zh-CN" altLang="en-US" sz="1400" b="1" dirty="0">
                <a:solidFill>
                  <a:srgbClr val="FFC000"/>
                </a:solidFill>
                <a:latin typeface="微软雅黑" panose="020B0503020204020204" pitchFamily="34" charset="-122"/>
                <a:ea typeface="微软雅黑" panose="020B0503020204020204" pitchFamily="34" charset="-122"/>
              </a:rPr>
              <a:t>无</a:t>
            </a:r>
            <a:r>
              <a:rPr lang="zh-CN" altLang="en-US" sz="1400" b="1" dirty="0" smtClean="0">
                <a:solidFill>
                  <a:srgbClr val="FFC000"/>
                </a:solidFill>
                <a:latin typeface="微软雅黑" panose="020B0503020204020204" pitchFamily="34" charset="-122"/>
                <a:ea typeface="微软雅黑" panose="020B0503020204020204" pitchFamily="34" charset="-122"/>
              </a:rPr>
              <a:t>标签</a:t>
            </a:r>
            <a:endParaRPr lang="zh-CN" altLang="en-US" sz="1400" b="1" dirty="0" smtClean="0">
              <a:solidFill>
                <a:srgbClr val="FFC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182814456"/>
      </p:ext>
    </p:extLst>
  </p:cSld>
  <p:clrMapOvr>
    <a:masterClrMapping/>
  </p:clrMapOvr>
  <mc:AlternateContent xmlns:mc="http://schemas.openxmlformats.org/markup-compatibility/2006">
    <mc:Choice xmlns:p14="http://schemas.microsoft.com/office/powerpoint/2010/main" Requires="p14">
      <p:transition spd="med" p14:dur="700" advTm="7265">
        <p:fade/>
      </p:transition>
    </mc:Choice>
    <mc:Fallback>
      <p:transition spd="med" advTm="72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19" grpId="0"/>
      <p:bldP spid="9" grpId="0" animBg="1"/>
      <p:bldP spid="26" grpId="0"/>
      <p:bldP spid="13"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E1901C7E-1E63-42A9-B052-14314C6D7539}"/>
              </a:ext>
            </a:extLst>
          </p:cNvPr>
          <p:cNvSpPr txBox="1">
            <a:spLocks noChangeArrowheads="1"/>
          </p:cNvSpPr>
          <p:nvPr/>
        </p:nvSpPr>
        <p:spPr bwMode="auto">
          <a:xfrm>
            <a:off x="3967881" y="44938"/>
            <a:ext cx="1369604" cy="438580"/>
          </a:xfrm>
          <a:prstGeom prst="rect">
            <a:avLst/>
          </a:prstGeom>
        </p:spPr>
        <p:txBody>
          <a:bodyPr wrap="none" lIns="68579" tIns="34289" rIns="68579" bIns="34289">
            <a:spAutoFit/>
          </a:bodyPr>
          <a:lstStyle>
            <a:defPPr>
              <a:defRPr lang="zh-CN"/>
            </a:defPPr>
            <a:lvl1pPr algn="ctr">
              <a:defRPr sz="2500" b="1" kern="0">
                <a:solidFill>
                  <a:srgbClr val="005ADE"/>
                </a:solidFill>
                <a:latin typeface="Times New Roman" panose="02020603050405020304" pitchFamily="18" charset="0"/>
                <a:ea typeface="微软雅黑" pitchFamily="34" charset="-122"/>
                <a:cs typeface="Times New Roman" panose="02020603050405020304" pitchFamily="18" charset="0"/>
              </a:defRPr>
            </a:lvl1pPr>
          </a:lstStyle>
          <a:p>
            <a:pPr defTabSz="685783"/>
            <a:r>
              <a:rPr lang="zh-CN" altLang="en-US" sz="2400" dirty="0">
                <a:solidFill>
                  <a:srgbClr val="0000CC"/>
                </a:solidFill>
              </a:rPr>
              <a:t>机器学</a:t>
            </a:r>
            <a:r>
              <a:rPr lang="zh-CN" altLang="en-US" sz="2400" dirty="0" smtClean="0">
                <a:solidFill>
                  <a:srgbClr val="0000CC"/>
                </a:solidFill>
              </a:rPr>
              <a:t>习</a:t>
            </a:r>
            <a:endParaRPr lang="zh-CN" altLang="en-US" sz="2400" dirty="0">
              <a:solidFill>
                <a:srgbClr val="0000CC"/>
              </a:solidFill>
            </a:endParaRPr>
          </a:p>
        </p:txBody>
      </p:sp>
      <p:sp>
        <p:nvSpPr>
          <p:cNvPr id="3" name="矩形 2"/>
          <p:cNvSpPr/>
          <p:nvPr/>
        </p:nvSpPr>
        <p:spPr>
          <a:xfrm>
            <a:off x="107504" y="555526"/>
            <a:ext cx="4572000" cy="338554"/>
          </a:xfrm>
          <a:prstGeom prst="rect">
            <a:avLst/>
          </a:prstGeom>
        </p:spPr>
        <p:txBody>
          <a:bodyPr>
            <a:spAutoFit/>
          </a:bodyPr>
          <a:lstStyle/>
          <a:p>
            <a:r>
              <a:rPr lang="zh-CN" altLang="en-US" sz="1600" b="1" dirty="0">
                <a:latin typeface="微软雅黑" pitchFamily="34" charset="-122"/>
                <a:ea typeface="微软雅黑" pitchFamily="34" charset="-122"/>
              </a:rPr>
              <a:t>监督机器学习</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4" name="矩形 3"/>
          <p:cNvSpPr/>
          <p:nvPr/>
        </p:nvSpPr>
        <p:spPr>
          <a:xfrm>
            <a:off x="313947" y="894080"/>
            <a:ext cx="4050704" cy="701346"/>
          </a:xfrm>
          <a:prstGeom prst="rect">
            <a:avLst/>
          </a:prstGeom>
        </p:spPr>
        <p:txBody>
          <a:bodyPr wrap="square">
            <a:spAutoFit/>
          </a:bodyPr>
          <a:lstStyle/>
          <a:p>
            <a:pPr lvl="0">
              <a:lnSpc>
                <a:spcPct val="130000"/>
              </a:lnSpc>
            </a:pPr>
            <a:r>
              <a:rPr lang="zh-CN" altLang="en-US" sz="1600" dirty="0">
                <a:solidFill>
                  <a:prstClr val="black"/>
                </a:solidFill>
                <a:latin typeface="微软雅黑" pitchFamily="34" charset="-122"/>
                <a:ea typeface="微软雅黑" pitchFamily="34" charset="-122"/>
              </a:rPr>
              <a:t>例子：生活中，家长教孩子认苹果。教会旧苹果后，认识新</a:t>
            </a:r>
            <a:r>
              <a:rPr lang="zh-CN" altLang="en-US" sz="1600" dirty="0" smtClean="0">
                <a:solidFill>
                  <a:prstClr val="black"/>
                </a:solidFill>
                <a:latin typeface="微软雅黑" pitchFamily="34" charset="-122"/>
                <a:ea typeface="微软雅黑" pitchFamily="34" charset="-122"/>
              </a:rPr>
              <a:t>苹果</a:t>
            </a:r>
            <a:r>
              <a:rPr lang="zh-CN" altLang="en-US" sz="1600" dirty="0">
                <a:solidFill>
                  <a:prstClr val="black"/>
                </a:solidFill>
                <a:latin typeface="微软雅黑" pitchFamily="34" charset="-122"/>
                <a:ea typeface="微软雅黑" pitchFamily="34" charset="-122"/>
              </a:rPr>
              <a:t>。</a:t>
            </a:r>
            <a:endParaRPr lang="zh-CN" altLang="en-US" sz="1600" dirty="0">
              <a:solidFill>
                <a:prstClr val="black"/>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50" y="1875213"/>
            <a:ext cx="3240360" cy="1608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79512" y="3723878"/>
            <a:ext cx="4752528" cy="1052596"/>
          </a:xfrm>
          <a:prstGeom prst="rect">
            <a:avLst/>
          </a:prstGeom>
        </p:spPr>
        <p:txBody>
          <a:bodyPr wrap="square">
            <a:spAutoFit/>
          </a:bodyPr>
          <a:lstStyle/>
          <a:p>
            <a:pPr>
              <a:lnSpc>
                <a:spcPct val="130000"/>
              </a:lnSpc>
            </a:pPr>
            <a:r>
              <a:rPr lang="zh-CN" altLang="en-US" sz="1600" b="1" dirty="0">
                <a:latin typeface="Times New Roman" pitchFamily="18" charset="0"/>
                <a:ea typeface="华文楷体" pitchFamily="2" charset="-122"/>
                <a:cs typeface="Times New Roman" pitchFamily="18" charset="0"/>
              </a:rPr>
              <a:t>输入</a:t>
            </a:r>
            <a:r>
              <a:rPr lang="en-US" altLang="zh-CN" sz="1600" b="1" i="1" dirty="0" smtClean="0">
                <a:latin typeface="Times New Roman" pitchFamily="18" charset="0"/>
                <a:ea typeface="华文楷体" pitchFamily="2" charset="-122"/>
                <a:cs typeface="Times New Roman" pitchFamily="18" charset="0"/>
              </a:rPr>
              <a:t>x</a:t>
            </a:r>
            <a:r>
              <a:rPr lang="zh-CN" altLang="en-US" sz="1600" dirty="0">
                <a:latin typeface="华文楷体" pitchFamily="2" charset="-122"/>
                <a:ea typeface="华文楷体" pitchFamily="2" charset="-122"/>
              </a:rPr>
              <a:t>：有点圆，绿色叶子，红红</a:t>
            </a:r>
            <a:r>
              <a:rPr lang="zh-CN" altLang="en-US" sz="1600" dirty="0" smtClean="0">
                <a:latin typeface="华文楷体" pitchFamily="2" charset="-122"/>
                <a:ea typeface="华文楷体" pitchFamily="2" charset="-122"/>
              </a:rPr>
              <a:t>的</a:t>
            </a:r>
            <a:endParaRPr lang="en-US" altLang="zh-CN" sz="1600" dirty="0" smtClean="0">
              <a:latin typeface="华文楷体" pitchFamily="2" charset="-122"/>
              <a:ea typeface="华文楷体" pitchFamily="2" charset="-122"/>
            </a:endParaRPr>
          </a:p>
          <a:p>
            <a:pPr>
              <a:lnSpc>
                <a:spcPct val="130000"/>
              </a:lnSpc>
            </a:pPr>
            <a:r>
              <a:rPr lang="zh-CN" altLang="en-US" sz="1600" b="1" dirty="0" smtClean="0">
                <a:latin typeface="华文楷体" pitchFamily="2" charset="-122"/>
                <a:ea typeface="华文楷体" pitchFamily="2" charset="-122"/>
              </a:rPr>
              <a:t>输出 </a:t>
            </a:r>
            <a:r>
              <a:rPr lang="en-US" altLang="zh-CN" sz="1600" b="1" i="1" dirty="0" smtClean="0">
                <a:latin typeface="Times New Roman" pitchFamily="18" charset="0"/>
                <a:ea typeface="华文楷体" pitchFamily="2" charset="-122"/>
                <a:cs typeface="Times New Roman" pitchFamily="18" charset="0"/>
              </a:rPr>
              <a:t>y</a:t>
            </a:r>
            <a:r>
              <a:rPr lang="zh-CN" altLang="en-US" sz="1600" dirty="0">
                <a:latin typeface="华文楷体" pitchFamily="2" charset="-122"/>
                <a:ea typeface="华文楷体" pitchFamily="2" charset="-122"/>
              </a:rPr>
              <a:t>：苹</a:t>
            </a:r>
            <a:r>
              <a:rPr lang="zh-CN" altLang="en-US" sz="1600" dirty="0" smtClean="0">
                <a:latin typeface="华文楷体" pitchFamily="2" charset="-122"/>
                <a:ea typeface="华文楷体" pitchFamily="2" charset="-122"/>
              </a:rPr>
              <a:t>果（</a:t>
            </a:r>
            <a:r>
              <a:rPr lang="zh-CN" altLang="en-US" sz="1600" b="1" dirty="0" smtClean="0">
                <a:latin typeface="华文楷体" pitchFamily="2" charset="-122"/>
                <a:ea typeface="华文楷体" pitchFamily="2" charset="-122"/>
              </a:rPr>
              <a:t>标签</a:t>
            </a:r>
            <a:r>
              <a:rPr lang="zh-CN" altLang="en-US" sz="1600" dirty="0" smtClean="0">
                <a:latin typeface="华文楷体" pitchFamily="2" charset="-122"/>
                <a:ea typeface="华文楷体" pitchFamily="2" charset="-122"/>
              </a:rPr>
              <a:t>）</a:t>
            </a:r>
            <a:endParaRPr lang="zh-CN" altLang="en-US" sz="1600" dirty="0">
              <a:latin typeface="华文楷体" pitchFamily="2" charset="-122"/>
              <a:ea typeface="华文楷体" pitchFamily="2" charset="-122"/>
            </a:endParaRPr>
          </a:p>
          <a:p>
            <a:pPr>
              <a:lnSpc>
                <a:spcPct val="130000"/>
              </a:lnSpc>
            </a:pPr>
            <a:r>
              <a:rPr lang="zh-CN" altLang="en-US" sz="1600" dirty="0">
                <a:latin typeface="华文楷体" pitchFamily="2" charset="-122"/>
                <a:ea typeface="华文楷体" pitchFamily="2" charset="-122"/>
              </a:rPr>
              <a:t>再给个特征稍微不一样的</a:t>
            </a:r>
            <a:r>
              <a:rPr lang="en-US" altLang="zh-CN" sz="1600" i="1" dirty="0">
                <a:latin typeface="Times New Roman" pitchFamily="18" charset="0"/>
                <a:ea typeface="华文楷体" pitchFamily="2" charset="-122"/>
                <a:cs typeface="Times New Roman" pitchFamily="18" charset="0"/>
              </a:rPr>
              <a:t>x′</a:t>
            </a:r>
            <a:r>
              <a:rPr lang="zh-CN" altLang="en-US" sz="1600" dirty="0">
                <a:latin typeface="华文楷体" pitchFamily="2" charset="-122"/>
                <a:ea typeface="华文楷体" pitchFamily="2" charset="-122"/>
              </a:rPr>
              <a:t>，仍然能认出来是苹果</a:t>
            </a:r>
            <a:r>
              <a:rPr lang="en-US" altLang="zh-CN" sz="1600" i="1" dirty="0">
                <a:latin typeface="Times New Roman" pitchFamily="18" charset="0"/>
                <a:ea typeface="华文楷体" pitchFamily="2" charset="-122"/>
                <a:cs typeface="Times New Roman" pitchFamily="18" charset="0"/>
              </a:rPr>
              <a:t>y</a:t>
            </a:r>
            <a:r>
              <a:rPr lang="en-US" altLang="zh-CN" sz="1600" i="1" dirty="0" smtClean="0">
                <a:latin typeface="Times New Roman" pitchFamily="18" charset="0"/>
                <a:ea typeface="华文楷体" pitchFamily="2" charset="-122"/>
                <a:cs typeface="Times New Roman" pitchFamily="18" charset="0"/>
              </a:rPr>
              <a:t>′</a:t>
            </a:r>
            <a:endParaRPr lang="zh-CN" altLang="en-US" sz="1600" dirty="0">
              <a:latin typeface="华文楷体" pitchFamily="2" charset="-122"/>
              <a:ea typeface="华文楷体" pitchFamily="2" charset="-122"/>
            </a:endParaRPr>
          </a:p>
        </p:txBody>
      </p:sp>
      <p:sp>
        <p:nvSpPr>
          <p:cNvPr id="7" name="矩形 6"/>
          <p:cNvSpPr/>
          <p:nvPr/>
        </p:nvSpPr>
        <p:spPr>
          <a:xfrm>
            <a:off x="4788024" y="555526"/>
            <a:ext cx="4104456" cy="338554"/>
          </a:xfrm>
          <a:prstGeom prst="rect">
            <a:avLst/>
          </a:prstGeom>
        </p:spPr>
        <p:txBody>
          <a:bodyPr wrap="square">
            <a:spAutoFit/>
          </a:bodyPr>
          <a:lstStyle/>
          <a:p>
            <a:r>
              <a:rPr lang="zh-CN" altLang="en-US" sz="1600" b="1" dirty="0">
                <a:latin typeface="微软雅黑" pitchFamily="34" charset="-122"/>
                <a:ea typeface="微软雅黑" pitchFamily="34" charset="-122"/>
              </a:rPr>
              <a:t>非</a:t>
            </a:r>
            <a:r>
              <a:rPr lang="zh-CN" altLang="en-US" sz="1600" b="1" dirty="0" smtClean="0">
                <a:latin typeface="微软雅黑" pitchFamily="34" charset="-122"/>
                <a:ea typeface="微软雅黑" pitchFamily="34" charset="-122"/>
              </a:rPr>
              <a:t>监</a:t>
            </a:r>
            <a:r>
              <a:rPr lang="zh-CN" altLang="en-US" sz="1600" b="1" dirty="0">
                <a:latin typeface="微软雅黑" pitchFamily="34" charset="-122"/>
                <a:ea typeface="微软雅黑" pitchFamily="34" charset="-122"/>
              </a:rPr>
              <a:t>督机器学习</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6" name="矩形 5"/>
          <p:cNvSpPr/>
          <p:nvPr/>
        </p:nvSpPr>
        <p:spPr>
          <a:xfrm>
            <a:off x="5076057" y="894080"/>
            <a:ext cx="3816423" cy="732508"/>
          </a:xfrm>
          <a:prstGeom prst="rect">
            <a:avLst/>
          </a:prstGeom>
        </p:spPr>
        <p:txBody>
          <a:bodyPr wrap="square">
            <a:spAutoFit/>
          </a:bodyPr>
          <a:lstStyle/>
          <a:p>
            <a:pPr>
              <a:lnSpc>
                <a:spcPct val="130000"/>
              </a:lnSpc>
            </a:pPr>
            <a:r>
              <a:rPr lang="zh-CN" altLang="en-US" sz="1600" dirty="0">
                <a:solidFill>
                  <a:prstClr val="black"/>
                </a:solidFill>
                <a:latin typeface="微软雅黑" pitchFamily="34" charset="-122"/>
                <a:ea typeface="微软雅黑" pitchFamily="34" charset="-122"/>
              </a:rPr>
              <a:t>例子：生活中，家长教孩子对水果进行分类。</a:t>
            </a:r>
            <a:endParaRPr lang="zh-CN" altLang="en-US" sz="1600" dirty="0">
              <a:solidFill>
                <a:prstClr val="black"/>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716" y="1875213"/>
            <a:ext cx="4568921" cy="153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4976211" y="3651870"/>
            <a:ext cx="4167789" cy="732508"/>
          </a:xfrm>
          <a:prstGeom prst="rect">
            <a:avLst/>
          </a:prstGeom>
        </p:spPr>
        <p:txBody>
          <a:bodyPr wrap="square">
            <a:spAutoFit/>
          </a:bodyPr>
          <a:lstStyle/>
          <a:p>
            <a:pPr>
              <a:lnSpc>
                <a:spcPct val="130000"/>
              </a:lnSpc>
            </a:pPr>
            <a:r>
              <a:rPr lang="zh-CN" altLang="en-US" sz="1600" dirty="0">
                <a:latin typeface="华文楷体" pitchFamily="2" charset="-122"/>
                <a:ea typeface="华文楷体" pitchFamily="2" charset="-122"/>
              </a:rPr>
              <a:t>对不同颜色和形状的物体进行了分类，</a:t>
            </a:r>
            <a:r>
              <a:rPr lang="zh-CN" altLang="en-US" sz="1600" b="1" dirty="0">
                <a:latin typeface="华文楷体" pitchFamily="2" charset="-122"/>
                <a:ea typeface="华文楷体" pitchFamily="2" charset="-122"/>
              </a:rPr>
              <a:t>无需事先知道标签</a:t>
            </a:r>
            <a:r>
              <a:rPr lang="zh-CN" altLang="en-US" sz="1600" dirty="0">
                <a:latin typeface="华文楷体" pitchFamily="2" charset="-122"/>
                <a:ea typeface="华文楷体" pitchFamily="2" charset="-122"/>
              </a:rPr>
              <a:t>。</a:t>
            </a:r>
            <a:endParaRPr lang="zh-CN" altLang="en-US" sz="1600" dirty="0">
              <a:latin typeface="华文楷体" pitchFamily="2" charset="-122"/>
              <a:ea typeface="华文楷体" pitchFamily="2" charset="-122"/>
            </a:endParaRPr>
          </a:p>
        </p:txBody>
      </p:sp>
      <p:sp>
        <p:nvSpPr>
          <p:cNvPr id="11" name="圆角矩形 10"/>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1</a:t>
            </a:r>
            <a:endParaRPr lang="zh-CN" altLang="en-US" sz="2700" dirty="0"/>
          </a:p>
        </p:txBody>
      </p:sp>
      <p:sp>
        <p:nvSpPr>
          <p:cNvPr id="12" name="矩形 11"/>
          <p:cNvSpPr/>
          <p:nvPr/>
        </p:nvSpPr>
        <p:spPr>
          <a:xfrm>
            <a:off x="755576" y="3475"/>
            <a:ext cx="1630568" cy="551815"/>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研究背景</a:t>
            </a:r>
          </a:p>
        </p:txBody>
      </p:sp>
    </p:spTree>
    <p:custDataLst>
      <p:tags r:id="rId1"/>
    </p:custDataLst>
    <p:extLst>
      <p:ext uri="{BB962C8B-B14F-4D97-AF65-F5344CB8AC3E}">
        <p14:creationId xmlns:p14="http://schemas.microsoft.com/office/powerpoint/2010/main" val="3952413591"/>
      </p:ext>
    </p:extLst>
  </p:cSld>
  <p:clrMapOvr>
    <a:masterClrMapping/>
  </p:clrMapOvr>
  <mc:AlternateContent xmlns:mc="http://schemas.openxmlformats.org/markup-compatibility/2006">
    <mc:Choice xmlns:p14="http://schemas.microsoft.com/office/powerpoint/2010/main" Requires="p14">
      <p:transition spd="med" p14:dur="700" advTm="3305">
        <p:fade/>
      </p:transition>
    </mc:Choice>
    <mc:Fallback>
      <p:transition spd="med" advTm="33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bldP spid="7"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96606" y="935162"/>
            <a:ext cx="1576361" cy="37463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01600" tIns="662474" rIns="102071" bIns="662474" numCol="1" spcCol="1270" anchor="t" anchorCtr="0">
            <a:noAutofit/>
          </a:bodyPr>
          <a:lstStyle/>
          <a:p>
            <a:pPr lvl="0" algn="l" defTabSz="711200" rtl="0">
              <a:lnSpc>
                <a:spcPct val="150000"/>
              </a:lnSpc>
              <a:spcBef>
                <a:spcPct val="0"/>
              </a:spcBef>
              <a:spcAft>
                <a:spcPct val="35000"/>
              </a:spcAft>
            </a:pPr>
            <a:r>
              <a:rPr lang="zh-CN" b="1" kern="1200" smtClean="0"/>
              <a:t>物质相与相变</a:t>
            </a:r>
            <a:endParaRPr lang="zh-CN" kern="1200"/>
          </a:p>
          <a:p>
            <a:pPr marL="0" lvl="1" algn="l" defTabSz="533400" rtl="0">
              <a:lnSpc>
                <a:spcPct val="150000"/>
              </a:lnSpc>
              <a:spcBef>
                <a:spcPct val="0"/>
              </a:spcBef>
              <a:spcAft>
                <a:spcPct val="15000"/>
              </a:spcAft>
            </a:pPr>
            <a:r>
              <a:rPr lang="zh-CN" sz="1600" kern="1200" smtClean="0"/>
              <a:t>探索物质的</a:t>
            </a:r>
            <a:r>
              <a:rPr lang="zh-CN" sz="1600" b="1" kern="1200" smtClean="0"/>
              <a:t>相和相变</a:t>
            </a:r>
            <a:r>
              <a:rPr lang="zh-CN" sz="1600" kern="1200" smtClean="0"/>
              <a:t>是统计物理中一个传统但仍然活跃的研究方向。</a:t>
            </a:r>
            <a:endParaRPr lang="zh-CN" sz="1600" kern="1200"/>
          </a:p>
        </p:txBody>
      </p:sp>
      <p:sp>
        <p:nvSpPr>
          <p:cNvPr id="3" name="任意多边形 2"/>
          <p:cNvSpPr/>
          <p:nvPr/>
        </p:nvSpPr>
        <p:spPr>
          <a:xfrm>
            <a:off x="4283968" y="1099236"/>
            <a:ext cx="1440160" cy="35822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01601" tIns="662474" rIns="102071" bIns="662474" numCol="1" spcCol="1270" anchor="t" anchorCtr="0">
            <a:noAutofit/>
          </a:bodyPr>
          <a:lstStyle/>
          <a:p>
            <a:pPr lvl="0" algn="l" defTabSz="711200" rtl="0">
              <a:lnSpc>
                <a:spcPct val="150000"/>
              </a:lnSpc>
              <a:spcBef>
                <a:spcPct val="0"/>
              </a:spcBef>
              <a:spcAft>
                <a:spcPct val="35000"/>
              </a:spcAft>
            </a:pPr>
            <a:r>
              <a:rPr lang="zh-CN" sz="2000" b="1" kern="1200" smtClean="0"/>
              <a:t>拓扑相变</a:t>
            </a:r>
            <a:endParaRPr lang="zh-CN" sz="2000" kern="1200"/>
          </a:p>
          <a:p>
            <a:pPr marL="0" lvl="1" algn="l" defTabSz="533400" rtl="0">
              <a:lnSpc>
                <a:spcPct val="150000"/>
              </a:lnSpc>
              <a:spcBef>
                <a:spcPct val="0"/>
              </a:spcBef>
              <a:spcAft>
                <a:spcPct val="15000"/>
              </a:spcAft>
            </a:pPr>
            <a:r>
              <a:rPr lang="zh-CN" sz="1600" kern="1200" smtClean="0"/>
              <a:t>极低温情况下，平面分子涡旋数的改变过程就是拓扑相变</a:t>
            </a:r>
            <a:endParaRPr lang="zh-CN" sz="1600" kern="1200"/>
          </a:p>
        </p:txBody>
      </p:sp>
      <p:pic>
        <p:nvPicPr>
          <p:cNvPr id="4" name="图片 3"/>
          <p:cNvPicPr/>
          <p:nvPr/>
        </p:nvPicPr>
        <p:blipFill>
          <a:blip r:embed="rId3" cstate="print">
            <a:extLst>
              <a:ext uri="{28A0092B-C50C-407E-A947-70E740481C1C}">
                <a14:useLocalDpi xmlns:a14="http://schemas.microsoft.com/office/drawing/2010/main" val="0"/>
              </a:ext>
            </a:extLst>
          </a:blip>
          <a:srcRect b="3314"/>
          <a:stretch>
            <a:fillRect/>
          </a:stretch>
        </p:blipFill>
        <p:spPr bwMode="auto">
          <a:xfrm>
            <a:off x="5959469" y="843558"/>
            <a:ext cx="2885582" cy="15300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16"/>
          <p:cNvSpPr txBox="1"/>
          <p:nvPr/>
        </p:nvSpPr>
        <p:spPr>
          <a:xfrm>
            <a:off x="7030746" y="2494907"/>
            <a:ext cx="743027" cy="260514"/>
          </a:xfrm>
          <a:prstGeom prst="rect">
            <a:avLst/>
          </a:prstGeom>
          <a:noFill/>
        </p:spPr>
        <p:txBody>
          <a:bodyPr wrap="none" rtlCol="0">
            <a:spAutoFit/>
          </a:bodyPr>
          <a:lstStyle/>
          <a:p>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拓扑变化</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075178" y="871152"/>
            <a:ext cx="2105719" cy="4104456"/>
            <a:chOff x="683568" y="1212890"/>
            <a:chExt cx="2181355" cy="3865946"/>
          </a:xfrm>
        </p:grpSpPr>
        <p:pic>
          <p:nvPicPr>
            <p:cNvPr id="7" name="图片 6"/>
            <p:cNvPicPr>
              <a:picLocks noChangeAspect="1"/>
            </p:cNvPicPr>
            <p:nvPr/>
          </p:nvPicPr>
          <p:blipFill>
            <a:blip r:embed="rId4"/>
            <a:stretch>
              <a:fillRect/>
            </a:stretch>
          </p:blipFill>
          <p:spPr>
            <a:xfrm>
              <a:off x="683568" y="1212890"/>
              <a:ext cx="2181355" cy="3501802"/>
            </a:xfrm>
            <a:prstGeom prst="rect">
              <a:avLst/>
            </a:prstGeom>
          </p:spPr>
        </p:pic>
        <p:sp>
          <p:nvSpPr>
            <p:cNvPr id="8" name="文本框 19"/>
            <p:cNvSpPr txBox="1"/>
            <p:nvPr/>
          </p:nvSpPr>
          <p:spPr>
            <a:xfrm>
              <a:off x="1470333" y="4801837"/>
              <a:ext cx="646331" cy="276999"/>
            </a:xfrm>
            <a:prstGeom prst="rect">
              <a:avLst/>
            </a:prstGeom>
            <a:noFill/>
          </p:spPr>
          <p:txBody>
            <a:bodyPr wrap="none" rtlCol="0">
              <a:spAutoFit/>
            </a:bodyPr>
            <a:lstStyle/>
            <a:p>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各</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类</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相</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5796136" y="2781355"/>
            <a:ext cx="3240360" cy="2194253"/>
            <a:chOff x="5796136" y="2949247"/>
            <a:chExt cx="3240360" cy="2194253"/>
          </a:xfrm>
        </p:grpSpPr>
        <p:pic>
          <p:nvPicPr>
            <p:cNvPr id="10" name="图片 9"/>
            <p:cNvPicPr>
              <a:picLocks noChangeAspect="1"/>
            </p:cNvPicPr>
            <p:nvPr/>
          </p:nvPicPr>
          <p:blipFill rotWithShape="1">
            <a:blip r:embed="rId5"/>
            <a:srcRect l="1018"/>
            <a:stretch/>
          </p:blipFill>
          <p:spPr>
            <a:xfrm>
              <a:off x="5796136" y="2949247"/>
              <a:ext cx="3240360" cy="1776687"/>
            </a:xfrm>
            <a:prstGeom prst="rect">
              <a:avLst/>
            </a:prstGeom>
          </p:spPr>
        </p:pic>
        <p:sp>
          <p:nvSpPr>
            <p:cNvPr id="11" name="文本框 22"/>
            <p:cNvSpPr txBox="1"/>
            <p:nvPr/>
          </p:nvSpPr>
          <p:spPr>
            <a:xfrm>
              <a:off x="6796880" y="4817194"/>
              <a:ext cx="1210760" cy="326306"/>
            </a:xfrm>
            <a:prstGeom prst="rect">
              <a:avLst/>
            </a:prstGeom>
            <a:noFill/>
          </p:spPr>
          <p:txBody>
            <a:bodyPr wrap="none" rtlCol="0">
              <a:spAutoFit/>
            </a:bodyPr>
            <a:lstStyle/>
            <a:p>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两</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种不同的拓扑相</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531147" y="1206581"/>
            <a:ext cx="3384376" cy="3046988"/>
          </a:xfrm>
          <a:prstGeom prst="rect">
            <a:avLst/>
          </a:prstGeom>
        </p:spPr>
        <p:txBody>
          <a:bodyPr wrap="square">
            <a:spAutoFit/>
          </a:bodyPr>
          <a:lstStyle/>
          <a:p>
            <a:pPr>
              <a:lnSpc>
                <a:spcPct val="150000"/>
              </a:lnSpc>
            </a:pPr>
            <a:r>
              <a:rPr lang="zh-CN" altLang="en-US" sz="1600"/>
              <a:t>拓扑相有很多种，它们不仅存在于薄层和线状物，还存在于普通的三维材料中。过</a:t>
            </a:r>
            <a:r>
              <a:rPr lang="zh-CN" altLang="en-US" sz="1600" smtClean="0"/>
              <a:t>去数十</a:t>
            </a:r>
            <a:r>
              <a:rPr lang="zh-CN" altLang="en-US" sz="1600"/>
              <a:t>年里，这一领域的研究促进了基础物理研究的前沿发展，人们不仅仅对拓扑材料能够在新一代</a:t>
            </a:r>
            <a:r>
              <a:rPr lang="zh-CN" altLang="en-US" sz="1600" b="1">
                <a:hlinkClick r:id="rId6"/>
              </a:rPr>
              <a:t>电子器件</a:t>
            </a:r>
            <a:r>
              <a:rPr lang="zh-CN" altLang="en-US" sz="1600"/>
              <a:t>和</a:t>
            </a:r>
            <a:r>
              <a:rPr lang="zh-CN" altLang="en-US" sz="1600" b="1">
                <a:hlinkClick r:id="rId7"/>
              </a:rPr>
              <a:t>超导体</a:t>
            </a:r>
            <a:r>
              <a:rPr lang="zh-CN" altLang="en-US" sz="1600"/>
              <a:t>中产生应用抱有希望，而且看好其在</a:t>
            </a:r>
            <a:r>
              <a:rPr lang="zh-CN" altLang="en-US" sz="1600" b="1"/>
              <a:t>未来</a:t>
            </a:r>
            <a:r>
              <a:rPr lang="zh-CN" altLang="en-US" sz="1600" b="1">
                <a:hlinkClick r:id="rId8"/>
              </a:rPr>
              <a:t>量子计算机</a:t>
            </a:r>
            <a:r>
              <a:rPr lang="zh-CN" altLang="en-US" sz="1600"/>
              <a:t>方面的应用。</a:t>
            </a:r>
            <a:endParaRPr lang="en-US" altLang="zh-CN" sz="1400"/>
          </a:p>
        </p:txBody>
      </p:sp>
      <p:sp>
        <p:nvSpPr>
          <p:cNvPr id="13" name="Rectangle 3">
            <a:extLst>
              <a:ext uri="{FF2B5EF4-FFF2-40B4-BE49-F238E27FC236}">
                <a16:creationId xmlns="" xmlns:a16="http://schemas.microsoft.com/office/drawing/2014/main" id="{E1901C7E-1E63-42A9-B052-14314C6D7539}"/>
              </a:ext>
            </a:extLst>
          </p:cNvPr>
          <p:cNvSpPr txBox="1">
            <a:spLocks noChangeArrowheads="1"/>
          </p:cNvSpPr>
          <p:nvPr/>
        </p:nvSpPr>
        <p:spPr bwMode="auto">
          <a:xfrm>
            <a:off x="3506217" y="44938"/>
            <a:ext cx="2292934" cy="438580"/>
          </a:xfrm>
          <a:prstGeom prst="rect">
            <a:avLst/>
          </a:prstGeom>
        </p:spPr>
        <p:txBody>
          <a:bodyPr wrap="none" lIns="68579" tIns="34289" rIns="68579" bIns="34289">
            <a:spAutoFit/>
          </a:bodyPr>
          <a:lstStyle>
            <a:defPPr>
              <a:defRPr lang="zh-CN"/>
            </a:defPPr>
            <a:lvl1pPr algn="ctr">
              <a:defRPr sz="2500" b="1" kern="0">
                <a:solidFill>
                  <a:srgbClr val="005ADE"/>
                </a:solidFill>
                <a:latin typeface="Times New Roman" panose="02020603050405020304" pitchFamily="18" charset="0"/>
                <a:ea typeface="微软雅黑" pitchFamily="34" charset="-122"/>
                <a:cs typeface="Times New Roman" panose="02020603050405020304" pitchFamily="18" charset="0"/>
              </a:defRPr>
            </a:lvl1pPr>
          </a:lstStyle>
          <a:p>
            <a:pPr defTabSz="685783"/>
            <a:r>
              <a:rPr lang="zh-CN" altLang="en-US" sz="2400" dirty="0" smtClean="0">
                <a:solidFill>
                  <a:srgbClr val="0000CC"/>
                </a:solidFill>
              </a:rPr>
              <a:t>相变与拓扑相变</a:t>
            </a:r>
            <a:endParaRPr lang="zh-CN" altLang="en-US" sz="2400" dirty="0">
              <a:solidFill>
                <a:srgbClr val="0000CC"/>
              </a:solidFill>
            </a:endParaRPr>
          </a:p>
        </p:txBody>
      </p:sp>
      <p:sp>
        <p:nvSpPr>
          <p:cNvPr id="14" name="圆角矩形 13"/>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1</a:t>
            </a:r>
            <a:endParaRPr lang="zh-CN" altLang="en-US" sz="2700" dirty="0"/>
          </a:p>
        </p:txBody>
      </p:sp>
      <p:sp>
        <p:nvSpPr>
          <p:cNvPr id="15" name="矩形 14"/>
          <p:cNvSpPr/>
          <p:nvPr/>
        </p:nvSpPr>
        <p:spPr>
          <a:xfrm>
            <a:off x="755576" y="3475"/>
            <a:ext cx="1630568" cy="551815"/>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研究背景</a:t>
            </a:r>
          </a:p>
        </p:txBody>
      </p:sp>
    </p:spTree>
    <p:custDataLst>
      <p:tags r:id="rId1"/>
    </p:custDataLst>
    <p:extLst>
      <p:ext uri="{BB962C8B-B14F-4D97-AF65-F5344CB8AC3E}">
        <p14:creationId xmlns:p14="http://schemas.microsoft.com/office/powerpoint/2010/main" val="1803886233"/>
      </p:ext>
    </p:extLst>
  </p:cSld>
  <p:clrMapOvr>
    <a:masterClrMapping/>
  </p:clrMapOvr>
  <mc:AlternateContent xmlns:mc="http://schemas.openxmlformats.org/markup-compatibility/2006">
    <mc:Choice xmlns:p14="http://schemas.microsoft.com/office/powerpoint/2010/main" Requires="p14">
      <p:transition spd="med" p14:dur="700" advTm="755">
        <p:fade/>
      </p:transition>
    </mc:Choice>
    <mc:Fallback>
      <p:transition spd="med" advTm="7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E1901C7E-1E63-42A9-B052-14314C6D7539}"/>
              </a:ext>
            </a:extLst>
          </p:cNvPr>
          <p:cNvSpPr txBox="1">
            <a:spLocks noChangeArrowheads="1"/>
          </p:cNvSpPr>
          <p:nvPr/>
        </p:nvSpPr>
        <p:spPr bwMode="auto">
          <a:xfrm>
            <a:off x="3911777" y="44938"/>
            <a:ext cx="1481815" cy="438580"/>
          </a:xfrm>
          <a:prstGeom prst="rect">
            <a:avLst/>
          </a:prstGeom>
        </p:spPr>
        <p:txBody>
          <a:bodyPr wrap="none" lIns="68579" tIns="34289" rIns="68579" bIns="34289">
            <a:spAutoFit/>
          </a:bodyPr>
          <a:lstStyle>
            <a:defPPr>
              <a:defRPr lang="zh-CN"/>
            </a:defPPr>
            <a:lvl1pPr algn="ctr">
              <a:defRPr sz="2500" b="1" kern="0">
                <a:solidFill>
                  <a:srgbClr val="005ADE"/>
                </a:solidFill>
                <a:latin typeface="Times New Roman" panose="02020603050405020304" pitchFamily="18" charset="0"/>
                <a:ea typeface="微软雅黑" pitchFamily="34" charset="-122"/>
                <a:cs typeface="Times New Roman" panose="02020603050405020304" pitchFamily="18" charset="0"/>
              </a:defRPr>
            </a:lvl1pPr>
          </a:lstStyle>
          <a:p>
            <a:pPr defTabSz="685783"/>
            <a:r>
              <a:rPr lang="en-US" altLang="zh-CN" sz="2400" dirty="0" err="1" smtClean="0">
                <a:solidFill>
                  <a:srgbClr val="0000CC"/>
                </a:solidFill>
              </a:rPr>
              <a:t>Ising</a:t>
            </a:r>
            <a:r>
              <a:rPr lang="en-US" altLang="zh-CN" sz="2400" dirty="0" smtClean="0">
                <a:solidFill>
                  <a:srgbClr val="0000CC"/>
                </a:solidFill>
              </a:rPr>
              <a:t> </a:t>
            </a:r>
            <a:r>
              <a:rPr lang="zh-CN" altLang="en-US" sz="2400" dirty="0" smtClean="0">
                <a:solidFill>
                  <a:srgbClr val="0000CC"/>
                </a:solidFill>
              </a:rPr>
              <a:t>模型</a:t>
            </a:r>
            <a:endParaRPr lang="zh-CN" altLang="en-US" sz="2400" dirty="0">
              <a:solidFill>
                <a:srgbClr val="0000CC"/>
              </a:solidFill>
            </a:endParaRPr>
          </a:p>
        </p:txBody>
      </p:sp>
      <p:pic>
        <p:nvPicPr>
          <p:cNvPr id="5124" name="Picture 4" descr="https://iknow-pic.cdn.bcebos.com/7dd98d1001e939015bde4d9676ec54e737d196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5172" y="61682"/>
            <a:ext cx="1358828" cy="78330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2103" y="822654"/>
            <a:ext cx="2113079" cy="338554"/>
          </a:xfrm>
          <a:prstGeom prst="rect">
            <a:avLst/>
          </a:prstGeom>
        </p:spPr>
        <p:txBody>
          <a:bodyPr wrap="none">
            <a:spAutoFit/>
          </a:bodyPr>
          <a:lstStyle/>
          <a:p>
            <a:pPr defTabSz="685783"/>
            <a:r>
              <a:rPr lang="en-US" altLang="zh-CN" sz="1600" b="1" dirty="0" err="1">
                <a:solidFill>
                  <a:srgbClr val="FF0000"/>
                </a:solidFill>
              </a:rPr>
              <a:t>Ising</a:t>
            </a:r>
            <a:r>
              <a:rPr lang="en-US" altLang="zh-CN" sz="1600" b="1" dirty="0">
                <a:solidFill>
                  <a:srgbClr val="FF0000"/>
                </a:solidFill>
              </a:rPr>
              <a:t> </a:t>
            </a:r>
            <a:r>
              <a:rPr lang="zh-CN" altLang="en-US" sz="1600" b="1" dirty="0">
                <a:solidFill>
                  <a:srgbClr val="FF0000"/>
                </a:solidFill>
              </a:rPr>
              <a:t>模</a:t>
            </a:r>
            <a:r>
              <a:rPr lang="zh-CN" altLang="en-US" sz="1600" b="1" dirty="0" smtClean="0">
                <a:solidFill>
                  <a:srgbClr val="FF0000"/>
                </a:solidFill>
              </a:rPr>
              <a:t>型 （</a:t>
            </a:r>
            <a:r>
              <a:rPr lang="en-US" altLang="zh-CN" sz="1600" b="1" dirty="0" smtClean="0">
                <a:solidFill>
                  <a:srgbClr val="FF0000"/>
                </a:solidFill>
              </a:rPr>
              <a:t>1924</a:t>
            </a:r>
            <a:r>
              <a:rPr lang="zh-CN" altLang="en-US" sz="1600" b="1" dirty="0" smtClean="0">
                <a:solidFill>
                  <a:srgbClr val="FF0000"/>
                </a:solidFill>
              </a:rPr>
              <a:t>） </a:t>
            </a:r>
            <a:endParaRPr lang="zh-CN" altLang="en-US" sz="1600" b="1" dirty="0">
              <a:solidFill>
                <a:srgbClr val="FF0000"/>
              </a:solidFill>
            </a:endParaRPr>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001" y="1237878"/>
            <a:ext cx="22479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186" y="717316"/>
            <a:ext cx="4032448" cy="115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57" y="2583984"/>
            <a:ext cx="1417857"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2583984"/>
            <a:ext cx="1368152" cy="1759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2023236"/>
            <a:ext cx="1960224" cy="292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67919" y="4543018"/>
            <a:ext cx="646331"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顺铁磁</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844678" y="4543018"/>
            <a:ext cx="646331"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顺铁磁</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6156176" y="2583984"/>
            <a:ext cx="492443"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铁磁</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6156176" y="4245684"/>
            <a:ext cx="492443"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铁磁</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62103" y="2175543"/>
            <a:ext cx="3709670" cy="338554"/>
          </a:xfrm>
          <a:prstGeom prst="rect">
            <a:avLst/>
          </a:prstGeom>
        </p:spPr>
        <p:txBody>
          <a:bodyPr wrap="none">
            <a:spAutoFit/>
          </a:bodyPr>
          <a:lstStyle/>
          <a:p>
            <a:pPr marL="285750" indent="-285750">
              <a:buFont typeface="Arial" pitchFamily="34" charset="0"/>
              <a:buChar char="•"/>
            </a:pPr>
            <a:r>
              <a:rPr lang="en-US" altLang="zh-CN" sz="1600" b="1" dirty="0">
                <a:solidFill>
                  <a:srgbClr val="0000FF"/>
                </a:solidFill>
              </a:rPr>
              <a:t>Spontaneous symmetry breaking</a:t>
            </a:r>
            <a:endParaRPr lang="zh-CN" altLang="en-US" sz="1600" b="1" dirty="0">
              <a:solidFill>
                <a:srgbClr val="0000FF"/>
              </a:solidFill>
            </a:endParaRPr>
          </a:p>
        </p:txBody>
      </p:sp>
      <p:sp>
        <p:nvSpPr>
          <p:cNvPr id="8" name="矩形 7"/>
          <p:cNvSpPr/>
          <p:nvPr/>
        </p:nvSpPr>
        <p:spPr>
          <a:xfrm>
            <a:off x="6756123" y="2550808"/>
            <a:ext cx="2208365" cy="1569660"/>
          </a:xfrm>
          <a:prstGeom prst="rect">
            <a:avLst/>
          </a:prstGeom>
        </p:spPr>
        <p:txBody>
          <a:bodyPr wrap="square">
            <a:spAutoFit/>
          </a:bodyPr>
          <a:lstStyle/>
          <a:p>
            <a:pPr>
              <a:lnSpc>
                <a:spcPct val="150000"/>
              </a:lnSpc>
            </a:pPr>
            <a:r>
              <a:rPr lang="zh-CN" altLang="en-US" sz="1600" dirty="0" smtClean="0"/>
              <a:t>“</a:t>
            </a:r>
            <a:r>
              <a:rPr lang="en-US" altLang="zh-CN" sz="1600" dirty="0" smtClean="0">
                <a:solidFill>
                  <a:srgbClr val="0000FF"/>
                </a:solidFill>
              </a:rPr>
              <a:t>Spontaneous </a:t>
            </a:r>
            <a:r>
              <a:rPr lang="en-US" altLang="zh-CN" sz="1600" dirty="0">
                <a:solidFill>
                  <a:srgbClr val="0000FF"/>
                </a:solidFill>
              </a:rPr>
              <a:t>symmetry </a:t>
            </a:r>
            <a:r>
              <a:rPr lang="en-US" altLang="zh-CN" sz="1600" dirty="0" smtClean="0">
                <a:solidFill>
                  <a:srgbClr val="0000FF"/>
                </a:solidFill>
              </a:rPr>
              <a:t>breaking </a:t>
            </a:r>
            <a:r>
              <a:rPr lang="zh-CN" altLang="en-US" sz="1600" dirty="0" smtClean="0">
                <a:solidFill>
                  <a:srgbClr val="0000FF"/>
                </a:solidFill>
              </a:rPr>
              <a:t>”</a:t>
            </a:r>
            <a:endParaRPr lang="en-US" altLang="zh-CN" sz="1600" dirty="0" smtClean="0">
              <a:solidFill>
                <a:srgbClr val="0000FF"/>
              </a:solidFill>
            </a:endParaRPr>
          </a:p>
          <a:p>
            <a:pPr>
              <a:lnSpc>
                <a:spcPct val="150000"/>
              </a:lnSpc>
            </a:pPr>
            <a:r>
              <a:rPr lang="zh-CN" altLang="en-US" sz="1600" dirty="0" smtClean="0"/>
              <a:t>是统计力学和凝聚态物理的重要概念</a:t>
            </a:r>
            <a:endParaRPr lang="zh-CN" altLang="en-US" sz="1600" dirty="0"/>
          </a:p>
        </p:txBody>
      </p:sp>
      <p:sp>
        <p:nvSpPr>
          <p:cNvPr id="19" name="圆角矩形 18"/>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1</a:t>
            </a:r>
            <a:endParaRPr lang="zh-CN" altLang="en-US" sz="2700" dirty="0"/>
          </a:p>
        </p:txBody>
      </p:sp>
      <p:sp>
        <p:nvSpPr>
          <p:cNvPr id="20" name="矩形 19"/>
          <p:cNvSpPr/>
          <p:nvPr/>
        </p:nvSpPr>
        <p:spPr>
          <a:xfrm>
            <a:off x="755576" y="3475"/>
            <a:ext cx="1630568" cy="551815"/>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研究背景</a:t>
            </a:r>
          </a:p>
        </p:txBody>
      </p:sp>
    </p:spTree>
    <p:extLst>
      <p:ext uri="{BB962C8B-B14F-4D97-AF65-F5344CB8AC3E}">
        <p14:creationId xmlns:p14="http://schemas.microsoft.com/office/powerpoint/2010/main" val="2680058263"/>
      </p:ext>
    </p:extLst>
  </p:cSld>
  <p:clrMapOvr>
    <a:masterClrMapping/>
  </p:clrMapOvr>
  <mc:AlternateContent xmlns:mc="http://schemas.openxmlformats.org/markup-compatibility/2006">
    <mc:Choice xmlns:p14="http://schemas.microsoft.com/office/powerpoint/2010/main" Requires="p14">
      <p:transition spd="med" p14:dur="700" advTm="310">
        <p:fade/>
      </p:transition>
    </mc:Choice>
    <mc:Fallback>
      <p:transition spd="med" advTm="31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E1901C7E-1E63-42A9-B052-14314C6D7539}"/>
              </a:ext>
            </a:extLst>
          </p:cNvPr>
          <p:cNvSpPr txBox="1">
            <a:spLocks noChangeArrowheads="1"/>
          </p:cNvSpPr>
          <p:nvPr/>
        </p:nvSpPr>
        <p:spPr bwMode="auto">
          <a:xfrm>
            <a:off x="3924602" y="44938"/>
            <a:ext cx="1456166" cy="438580"/>
          </a:xfrm>
          <a:prstGeom prst="rect">
            <a:avLst/>
          </a:prstGeom>
        </p:spPr>
        <p:txBody>
          <a:bodyPr wrap="none" lIns="68579" tIns="34289" rIns="68579" bIns="34289">
            <a:spAutoFit/>
          </a:bodyPr>
          <a:lstStyle>
            <a:defPPr>
              <a:defRPr lang="zh-CN"/>
            </a:defPPr>
            <a:lvl1pPr algn="ctr">
              <a:defRPr sz="2500" b="1" kern="0">
                <a:solidFill>
                  <a:srgbClr val="005ADE"/>
                </a:solidFill>
                <a:latin typeface="Times New Roman" panose="02020603050405020304" pitchFamily="18" charset="0"/>
                <a:ea typeface="微软雅黑" pitchFamily="34" charset="-122"/>
                <a:cs typeface="Times New Roman" panose="02020603050405020304" pitchFamily="18" charset="0"/>
              </a:defRPr>
            </a:lvl1pPr>
          </a:lstStyle>
          <a:p>
            <a:pPr defTabSz="685783"/>
            <a:r>
              <a:rPr lang="en-US" altLang="zh-CN" sz="2400" dirty="0" smtClean="0">
                <a:solidFill>
                  <a:srgbClr val="0000CC"/>
                </a:solidFill>
              </a:rPr>
              <a:t>XY - </a:t>
            </a:r>
            <a:r>
              <a:rPr lang="zh-CN" altLang="en-US" sz="2400" dirty="0" smtClean="0">
                <a:solidFill>
                  <a:srgbClr val="0000CC"/>
                </a:solidFill>
              </a:rPr>
              <a:t>模型</a:t>
            </a:r>
            <a:endParaRPr lang="zh-CN" altLang="en-US" sz="2400" dirty="0">
              <a:solidFill>
                <a:srgbClr val="0000CC"/>
              </a:solidFill>
            </a:endParaRPr>
          </a:p>
        </p:txBody>
      </p:sp>
      <p:sp>
        <p:nvSpPr>
          <p:cNvPr id="3" name="矩形 2"/>
          <p:cNvSpPr/>
          <p:nvPr/>
        </p:nvSpPr>
        <p:spPr>
          <a:xfrm>
            <a:off x="395536" y="959189"/>
            <a:ext cx="3722879" cy="338554"/>
          </a:xfrm>
          <a:prstGeom prst="rect">
            <a:avLst/>
          </a:prstGeom>
        </p:spPr>
        <p:txBody>
          <a:bodyPr wrap="none">
            <a:spAutoFit/>
          </a:bodyPr>
          <a:lstStyle/>
          <a:p>
            <a:r>
              <a:rPr lang="en-US" altLang="zh-CN" sz="1600" dirty="0" smtClean="0"/>
              <a:t>XY-</a:t>
            </a:r>
            <a:r>
              <a:rPr lang="zh-CN" altLang="en-US" sz="1600" dirty="0" smtClean="0"/>
              <a:t>模型是</a:t>
            </a:r>
            <a:r>
              <a:rPr lang="zh-CN" altLang="en-US" sz="1600" dirty="0"/>
              <a:t>一个更加普遍化</a:t>
            </a:r>
            <a:r>
              <a:rPr lang="zh-CN" altLang="en-US" sz="1600" dirty="0" smtClean="0"/>
              <a:t>的 </a:t>
            </a:r>
            <a:r>
              <a:rPr lang="en-US" altLang="zh-CN" sz="1600" dirty="0" err="1" smtClean="0"/>
              <a:t>Ising</a:t>
            </a:r>
            <a:r>
              <a:rPr lang="en-US" altLang="zh-CN" sz="1600" dirty="0" smtClean="0"/>
              <a:t> </a:t>
            </a:r>
            <a:r>
              <a:rPr lang="zh-CN" altLang="en-US" sz="1600" dirty="0" smtClean="0"/>
              <a:t>模型</a:t>
            </a:r>
            <a:endParaRPr lang="zh-CN" altLang="en-US" sz="1600" dirty="0"/>
          </a:p>
        </p:txBody>
      </p:sp>
      <p:sp>
        <p:nvSpPr>
          <p:cNvPr id="4" name="矩形 3"/>
          <p:cNvSpPr/>
          <p:nvPr/>
        </p:nvSpPr>
        <p:spPr>
          <a:xfrm>
            <a:off x="125899" y="620635"/>
            <a:ext cx="1048172" cy="338554"/>
          </a:xfrm>
          <a:prstGeom prst="rect">
            <a:avLst/>
          </a:prstGeom>
        </p:spPr>
        <p:txBody>
          <a:bodyPr wrap="none">
            <a:spAutoFit/>
          </a:bodyPr>
          <a:lstStyle/>
          <a:p>
            <a:pPr defTabSz="685783"/>
            <a:r>
              <a:rPr lang="en-US" altLang="zh-CN" sz="1600" b="1" dirty="0" smtClean="0">
                <a:solidFill>
                  <a:srgbClr val="FF0000"/>
                </a:solidFill>
              </a:rPr>
              <a:t>XY - </a:t>
            </a:r>
            <a:r>
              <a:rPr lang="zh-CN" altLang="en-US" sz="1600" b="1" dirty="0">
                <a:solidFill>
                  <a:srgbClr val="FF0000"/>
                </a:solidFill>
              </a:rPr>
              <a:t>模</a:t>
            </a:r>
            <a:r>
              <a:rPr lang="zh-CN" altLang="en-US" sz="1600" b="1" dirty="0" smtClean="0">
                <a:solidFill>
                  <a:srgbClr val="FF0000"/>
                </a:solidFill>
              </a:rPr>
              <a:t>型</a:t>
            </a:r>
            <a:endParaRPr lang="zh-CN" altLang="en-US" sz="1600" b="1" dirty="0">
              <a:solidFill>
                <a:srgbClr val="FF0000"/>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733" y="1331378"/>
            <a:ext cx="6264696" cy="73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6185" y="2355726"/>
            <a:ext cx="1415772" cy="338554"/>
          </a:xfrm>
          <a:prstGeom prst="rect">
            <a:avLst/>
          </a:prstGeom>
          <a:noFill/>
        </p:spPr>
        <p:txBody>
          <a:bodyPr wrap="none" rtlCol="0">
            <a:spAutoFit/>
          </a:bodyPr>
          <a:lstStyle/>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局域序参量：</a:t>
            </a:r>
            <a:endPar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764" y="2230882"/>
            <a:ext cx="1035005" cy="58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247989" y="2117788"/>
            <a:ext cx="3998210" cy="738664"/>
          </a:xfrm>
          <a:prstGeom prst="rect">
            <a:avLst/>
          </a:prstGeom>
          <a:noFill/>
        </p:spPr>
        <p:txBody>
          <a:bodyPr wrap="none" rtlCol="0">
            <a:spAutoFit/>
          </a:bodyPr>
          <a:lstStyle/>
          <a:p>
            <a:pPr marL="285750" indent="-285750">
              <a:lnSpc>
                <a:spcPct val="150000"/>
              </a:lnSpc>
              <a:buFont typeface="Arial" pitchFamily="34" charset="0"/>
              <a:buChar cha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T = 0 </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时，所有的点自旋朝向相同 </a:t>
            </a: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铁磁</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itchFamily="34" charset="0"/>
              <a:buChar cha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T= </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时，所有的点自旋方向随机 </a:t>
            </a: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顺磁</a:t>
            </a:r>
            <a:endPar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304626" y="4708024"/>
            <a:ext cx="6665543" cy="338554"/>
          </a:xfrm>
          <a:prstGeom prst="rect">
            <a:avLst/>
          </a:prstGeom>
        </p:spPr>
        <p:txBody>
          <a:bodyPr wrap="none">
            <a:spAutoFit/>
          </a:bodyPr>
          <a:lstStyle/>
          <a:p>
            <a:pPr marL="285750" indent="-285750">
              <a:buFont typeface="Arial" pitchFamily="34" charset="0"/>
              <a:buChar char="•"/>
            </a:pPr>
            <a:r>
              <a:rPr lang="zh-CN" altLang="en-US" sz="1600" b="1" dirty="0" smtClean="0">
                <a:solidFill>
                  <a:srgbClr val="FF0000"/>
                </a:solidFill>
              </a:rPr>
              <a:t>问题：低温和高温相存在的拓扑相变点</a:t>
            </a:r>
            <a:r>
              <a:rPr lang="en-US" altLang="zh-CN" sz="1600" b="1" dirty="0" err="1" smtClean="0">
                <a:solidFill>
                  <a:srgbClr val="FF0000"/>
                </a:solidFill>
              </a:rPr>
              <a:t>Tc</a:t>
            </a:r>
            <a:r>
              <a:rPr lang="zh-CN" altLang="en-US" sz="1600" b="1" dirty="0" smtClean="0">
                <a:solidFill>
                  <a:srgbClr val="FF0000"/>
                </a:solidFill>
              </a:rPr>
              <a:t>，怎么用机器学习确定</a:t>
            </a:r>
            <a:r>
              <a:rPr lang="en-US" altLang="zh-CN" sz="1600" b="1" dirty="0" err="1" smtClean="0">
                <a:solidFill>
                  <a:srgbClr val="FF0000"/>
                </a:solidFill>
              </a:rPr>
              <a:t>Tc</a:t>
            </a:r>
            <a:r>
              <a:rPr lang="zh-CN" altLang="en-US" sz="1600" b="1" dirty="0" smtClean="0">
                <a:solidFill>
                  <a:srgbClr val="0000FF"/>
                </a:solidFill>
              </a:rPr>
              <a:t>？</a:t>
            </a:r>
            <a:endParaRPr lang="zh-CN" altLang="en-US" sz="1600" b="1" dirty="0">
              <a:solidFill>
                <a:srgbClr val="0000FF"/>
              </a:solidFill>
            </a:endParaRPr>
          </a:p>
        </p:txBody>
      </p:sp>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905404"/>
            <a:ext cx="2638425" cy="137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081" y="3046119"/>
            <a:ext cx="2710235" cy="137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圆角矩形 14"/>
          <p:cNvSpPr/>
          <p:nvPr/>
        </p:nvSpPr>
        <p:spPr>
          <a:xfrm rot="10800000" flipV="1">
            <a:off x="0" y="44938"/>
            <a:ext cx="363215"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altLang="zh-CN" sz="2700" dirty="0"/>
              <a:t>1</a:t>
            </a:r>
            <a:endParaRPr lang="zh-CN" altLang="en-US" sz="2700" dirty="0"/>
          </a:p>
        </p:txBody>
      </p:sp>
      <p:sp>
        <p:nvSpPr>
          <p:cNvPr id="16" name="矩形 15"/>
          <p:cNvSpPr/>
          <p:nvPr/>
        </p:nvSpPr>
        <p:spPr>
          <a:xfrm>
            <a:off x="755576" y="3475"/>
            <a:ext cx="1630568" cy="551815"/>
          </a:xfrm>
          <a:prstGeom prst="rect">
            <a:avLst/>
          </a:prstGeom>
        </p:spPr>
        <p:txBody>
          <a:bodyPr wrap="square" lIns="68576" tIns="34288" rIns="68576" bIns="34288">
            <a:spAutoFit/>
          </a:bodyPr>
          <a:lstStyle/>
          <a:p>
            <a:pPr algn="l">
              <a:lnSpc>
                <a:spcPct val="150000"/>
              </a:lnSpc>
            </a:pPr>
            <a:r>
              <a:rPr lang="zh-CN" altLang="en-US" sz="2100" b="1" dirty="0">
                <a:solidFill>
                  <a:srgbClr val="157E9F"/>
                </a:solidFill>
                <a:latin typeface="+mn-ea"/>
              </a:rPr>
              <a:t>研究背景</a:t>
            </a:r>
          </a:p>
        </p:txBody>
      </p:sp>
      <p:pic>
        <p:nvPicPr>
          <p:cNvPr id="81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3069" y="3046119"/>
            <a:ext cx="1724025"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7895" y="3620961"/>
            <a:ext cx="1908823" cy="792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3247989" y="4369470"/>
            <a:ext cx="2141933" cy="338554"/>
          </a:xfrm>
          <a:prstGeom prst="rect">
            <a:avLst/>
          </a:prstGeom>
          <a:solidFill>
            <a:srgbClr val="FFFFCC"/>
          </a:solidFill>
        </p:spPr>
        <p:txBody>
          <a:bodyPr wrap="none">
            <a:spAutoFit/>
          </a:bodyPr>
          <a:lstStyle/>
          <a:p>
            <a:r>
              <a:rPr lang="zh-CN" altLang="en-US" sz="1600" b="1" dirty="0">
                <a:solidFill>
                  <a:srgbClr val="0000FF"/>
                </a:solidFill>
              </a:rPr>
              <a:t>铁</a:t>
            </a:r>
            <a:r>
              <a:rPr lang="zh-CN" altLang="en-US" sz="1600" b="1" dirty="0" smtClean="0">
                <a:solidFill>
                  <a:srgbClr val="0000FF"/>
                </a:solidFill>
              </a:rPr>
              <a:t>磁</a:t>
            </a:r>
            <a:r>
              <a:rPr lang="zh-CN" altLang="en-US" sz="1600" b="1" dirty="0">
                <a:solidFill>
                  <a:srgbClr val="0000FF"/>
                </a:solidFill>
              </a:rPr>
              <a:t>相</a:t>
            </a:r>
            <a:r>
              <a:rPr lang="zh-CN" altLang="en-US" sz="1600" b="1" dirty="0" smtClean="0">
                <a:solidFill>
                  <a:srgbClr val="0000FF"/>
                </a:solidFill>
              </a:rPr>
              <a:t>变 </a:t>
            </a:r>
            <a:r>
              <a:rPr lang="en-US" altLang="zh-CN" sz="1600" b="1" dirty="0" smtClean="0">
                <a:solidFill>
                  <a:srgbClr val="0000FF"/>
                </a:solidFill>
                <a:sym typeface="Wingdings" pitchFamily="2" charset="2"/>
              </a:rPr>
              <a:t> </a:t>
            </a:r>
            <a:r>
              <a:rPr lang="zh-CN" altLang="en-US" sz="1600" b="1" dirty="0" smtClean="0">
                <a:solidFill>
                  <a:srgbClr val="0000FF"/>
                </a:solidFill>
                <a:sym typeface="Wingdings" pitchFamily="2" charset="2"/>
              </a:rPr>
              <a:t>拓扑相变</a:t>
            </a:r>
            <a:endParaRPr lang="zh-CN" altLang="en-US" sz="1600" b="1" dirty="0">
              <a:solidFill>
                <a:srgbClr val="0000FF"/>
              </a:solidFill>
            </a:endParaRPr>
          </a:p>
        </p:txBody>
      </p:sp>
    </p:spTree>
    <p:extLst>
      <p:ext uri="{BB962C8B-B14F-4D97-AF65-F5344CB8AC3E}">
        <p14:creationId xmlns:p14="http://schemas.microsoft.com/office/powerpoint/2010/main" val="3292088287"/>
      </p:ext>
    </p:extLst>
  </p:cSld>
  <p:clrMapOvr>
    <a:masterClrMapping/>
  </p:clrMapOvr>
  <mc:AlternateContent xmlns:mc="http://schemas.openxmlformats.org/markup-compatibility/2006">
    <mc:Choice xmlns:p14="http://schemas.microsoft.com/office/powerpoint/2010/main" Requires="p14">
      <p:transition spd="med" p14:dur="700" advTm="357">
        <p:fade/>
      </p:transition>
    </mc:Choice>
    <mc:Fallback>
      <p:transition spd="med" advTm="357">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TIMING" val="|1|0|0|0|0|0|0|0|0"/>
</p:tagLst>
</file>

<file path=ppt/tags/tag4.xml><?xml version="1.0" encoding="utf-8"?>
<p:tagLst xmlns:a="http://schemas.openxmlformats.org/drawingml/2006/main" xmlns:r="http://schemas.openxmlformats.org/officeDocument/2006/relationships" xmlns:p="http://schemas.openxmlformats.org/presentationml/2006/main">
  <p:tag name="TIMING" val="|0|0|0|0|0|0|0|0|0|0"/>
</p:tagLst>
</file>

<file path=ppt/tags/tag5.xml><?xml version="1.0" encoding="utf-8"?>
<p:tagLst xmlns:a="http://schemas.openxmlformats.org/drawingml/2006/main" xmlns:r="http://schemas.openxmlformats.org/officeDocument/2006/relationships" xmlns:p="http://schemas.openxmlformats.org/presentationml/2006/main">
  <p:tag name="TIMING" val="|0|0"/>
</p:tagLst>
</file>

<file path=ppt/theme/theme1.xml><?xml version="1.0" encoding="utf-8"?>
<a:theme xmlns:a="http://schemas.openxmlformats.org/drawingml/2006/main" name="第一PPT，www.1ppt.com">
  <a:themeElements>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fontScheme name="3neoysxa">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sz="1600" b="1" dirty="0">
            <a:solidFill>
              <a:srgbClr val="0000FF"/>
            </a:solidFill>
          </a:defRPr>
        </a:defPPr>
      </a:lstStyle>
    </a:spDef>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docProps/app.xml><?xml version="1.0" encoding="utf-8"?>
<Properties xmlns="http://schemas.openxmlformats.org/officeDocument/2006/extended-properties" xmlns:vt="http://schemas.openxmlformats.org/officeDocument/2006/docPropsVTypes">
  <Template>TM03457515[[fn=风景]]</Template>
  <TotalTime>9253</TotalTime>
  <Words>3142</Words>
  <Application>Microsoft Office PowerPoint</Application>
  <PresentationFormat>全屏显示(16:9)</PresentationFormat>
  <Paragraphs>277</Paragraphs>
  <Slides>37</Slides>
  <Notes>8</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dc:creator>
  <cp:keywords>第一PPT模板网-WWW.1PPT.COM</cp:keywords>
  <cp:lastModifiedBy>tian</cp:lastModifiedBy>
  <cp:revision>889</cp:revision>
  <dcterms:created xsi:type="dcterms:W3CDTF">2015-12-11T17:46:17Z</dcterms:created>
  <dcterms:modified xsi:type="dcterms:W3CDTF">2021-07-31T04:47:45Z</dcterms:modified>
</cp:coreProperties>
</file>